
<file path=[Content_Types].xml><?xml version="1.0" encoding="utf-8"?>
<Types xmlns="http://schemas.openxmlformats.org/package/2006/content-types">
  <Default Extension="emf" ContentType="image/x-emf"/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ink/ink1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 bookmarkIdSeed="3">
  <p:sldMasterIdLst>
    <p:sldMasterId id="2147483660" r:id="rId1"/>
  </p:sldMasterIdLst>
  <p:notesMasterIdLst>
    <p:notesMasterId r:id="rId44"/>
  </p:notesMasterIdLst>
  <p:sldIdLst>
    <p:sldId id="283" r:id="rId2"/>
    <p:sldId id="440" r:id="rId3"/>
    <p:sldId id="439" r:id="rId4"/>
    <p:sldId id="429" r:id="rId5"/>
    <p:sldId id="428" r:id="rId6"/>
    <p:sldId id="332" r:id="rId7"/>
    <p:sldId id="435" r:id="rId8"/>
    <p:sldId id="441" r:id="rId9"/>
    <p:sldId id="256" r:id="rId10"/>
    <p:sldId id="261" r:id="rId11"/>
    <p:sldId id="258" r:id="rId12"/>
    <p:sldId id="265" r:id="rId13"/>
    <p:sldId id="262" r:id="rId14"/>
    <p:sldId id="264" r:id="rId15"/>
    <p:sldId id="263" r:id="rId16"/>
    <p:sldId id="445" r:id="rId17"/>
    <p:sldId id="444" r:id="rId18"/>
    <p:sldId id="421" r:id="rId19"/>
    <p:sldId id="427" r:id="rId20"/>
    <p:sldId id="389" r:id="rId21"/>
    <p:sldId id="422" r:id="rId22"/>
    <p:sldId id="423" r:id="rId23"/>
    <p:sldId id="424" r:id="rId24"/>
    <p:sldId id="408" r:id="rId25"/>
    <p:sldId id="410" r:id="rId26"/>
    <p:sldId id="417" r:id="rId27"/>
    <p:sldId id="446" r:id="rId28"/>
    <p:sldId id="442" r:id="rId29"/>
    <p:sldId id="438" r:id="rId30"/>
    <p:sldId id="437" r:id="rId31"/>
    <p:sldId id="430" r:id="rId32"/>
    <p:sldId id="447" r:id="rId33"/>
    <p:sldId id="431" r:id="rId34"/>
    <p:sldId id="433" r:id="rId35"/>
    <p:sldId id="269" r:id="rId36"/>
    <p:sldId id="448" r:id="rId37"/>
    <p:sldId id="449" r:id="rId38"/>
    <p:sldId id="432" r:id="rId39"/>
    <p:sldId id="450" r:id="rId40"/>
    <p:sldId id="434" r:id="rId41"/>
    <p:sldId id="451" r:id="rId42"/>
    <p:sldId id="452" r:id="rId43"/>
  </p:sldIdLst>
  <p:sldSz cx="9144000" cy="6858000" type="screen4x3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00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Estilo Médio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1E4AEA4-8DFA-4A89-87EB-49C32662AFE0}" styleName="Estilo Médio 2 - Ênfas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0A15C55-8517-42AA-B614-E9B94910E393}" styleName="Estilo Médio 2 - Ênfase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Estilo Médio 2 - Ênfase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2439"/>
    <p:restoredTop sz="92954"/>
  </p:normalViewPr>
  <p:slideViewPr>
    <p:cSldViewPr snapToGrid="0" snapToObjects="1">
      <p:cViewPr varScale="1">
        <p:scale>
          <a:sx n="102" d="100"/>
          <a:sy n="102" d="100"/>
        </p:scale>
        <p:origin x="282" y="108"/>
      </p:cViewPr>
      <p:guideLst/>
    </p:cSldViewPr>
  </p:slideViewPr>
  <p:outlineViewPr>
    <p:cViewPr>
      <p:scale>
        <a:sx n="33" d="100"/>
        <a:sy n="33" d="100"/>
      </p:scale>
      <p:origin x="0" y="-16696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ableStyles" Target="tableStyle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viewProps" Target="view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9-03-24T16:06:47.17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90 169 7488 0 0,'-10'-9'568'0'0,"9"8"-552"0"0,-1 0 1 0 0,1 0 0 0 0,0-1 0 0 0,-1 1-1 0 0,1 0 1 0 0,0-1 0 0 0,0 1-1 0 0,0-1 1 0 0,0 1 0 0 0,0-1-1 0 0,0 1 1 0 0,0-1-17 0 0,-1-4 90 0 0,1 5 333 0 0,-17-9 2408 0 0,16 8-3185 0 0,-6-4 3674 0 0,5 6-1596 0 0,3 5-1586 0 0,0-4-139 0 0,0-1 1 0 0,0 0 0 0 0,0 1-1 0 0,0-1 1 0 0,0 0 0 0 0,0 1 0 0 0,0-1-1 0 0,0 0 1 0 0,0 1 0 0 0,0-1 0 0 0,1 0-1 0 0,-1 1 1 0 0,0-1 0 0 0,0 0 0 0 0,0 1-1 0 0,0-1 1 0 0,0 0 0 0 0,1 0 0 0 0,-1 1-1 0 0,0-1 1 0 0,0 0 0 0 0,1 0-1 0 0,-1 1 1 0 0,0-1 0 0 0,0 0 0 0 0,1 0-1 0 0,-1 1 1 0 0,0-1 0 0 0,1 0 0 0 0,-1 0-1 0 0,0 0 1 0 0,0 0 0 0 0,1 0 0 0 0,-1 0-1 0 0,0 1 1 0 0,1-1 0 0 0,-1 0 0 0 0,0 0-1 0 0,1 0 1 0 0,-1 0 0 0 0,1 0 0 0 0,-1 0-1 0 0,0 0 1 0 0,1 0 0 0 0,-1-1-1 0 0,0 1 2 0 0,2 1 21 0 0,0-1 1 0 0,-1 0 0 0 0,1 1 0 0 0,0-1 0 0 0,0 0 0 0 0,-1 0 0 0 0,1 0 0 0 0,0 0 0 0 0,-1-1 0 0 0,1 1 0 0 0,0 0 0 0 0,0-1 0 0 0,-1 1-1 0 0,1-1 1 0 0,-1 0 0 0 0,1 1 0 0 0,0-1 0 0 0,-1 0 0 0 0,1 0 0 0 0,-1 0 0 0 0,0 0 0 0 0,1 0 0 0 0,-1 0 0 0 0,0-1 0 0 0,0 1 0 0 0,0 0 0 0 0,1-1-1 0 0,-1 1 1 0 0,-1-1 0 0 0,1 1 0 0 0,0-1 0 0 0,0 1 0 0 0,-1-1 0 0 0,1 0 0 0 0,0 1 0 0 0,-1-2-23 0 0,1-1 60 0 0,0 1 1 0 0,-1-1-1 0 0,1 0 1 0 0,-1 1-1 0 0,0-1 1 0 0,0 0-1 0 0,0 1 1 0 0,-1-1-1 0 0,1 0 1 0 0,-1 1-1 0 0,0-1 1 0 0,0 1-1 0 0,0-1 0 0 0,-2-2-60 0 0,1 1 59 0 0,-2 1 0 0 0,1-1-1 0 0,-1 0 1 0 0,1 1 0 0 0,-1-1-1 0 0,-3 0-58 0 0,4 1 112 0 0,2 3-25 0 0,-3 3-5 0 0,0-1-1 0 0,0 1 1 0 0,0 0-1 0 0,1 0 1 0 0,-1 0-1 0 0,1 0 1 0 0,-1 1-1 0 0,-1 1-81 0 0,3-2 4 0 0,2-1-9 0 0,-1 0 0 0 0,1-1 0 0 0,-1 1-1 0 0,1 0 1 0 0,-1 0 0 0 0,1 0 0 0 0,-1 0 0 0 0,1 0 0 0 0,0 0-1 0 0,0 0 1 0 0,-1 0 0 0 0,1 0 0 0 0,0 0 0 0 0,0 0 0 0 0,0 0-1 0 0,0 1 6 0 0,0-1-44 0 0,0-1 144 0 0,0 0 84 0 0,0 0 28 0 0,0 0 16 0 0,3 9 765 0 0,-3-8-489 0 0,-2-7-293 0 0,-11-33-1749 0 0,13 29-28 0 0</inkml:trace>
  <inkml:trace contextRef="#ctx0" brushRef="#br0" timeOffset="3618.729">41 107 12096 0 0,'0'0'273'0'0,"0"0"40"0"0,0 0 21 0 0,0 0-44 0 0,4 17 1052 0 0,-2-13-1074 0 0,1 1 1 0 0,-1 0 0 0 0,1-1-1 0 0,0 1 1 0 0,0-1 0 0 0,0 0-1 0 0,1 0 1 0 0,-1-1-1 0 0,1 1 1 0 0,3 2-269 0 0,-5-5 92 0 0,-1 1 0 0 0,1-1-1 0 0,-1 0 1 0 0,0 0 0 0 0,1 1-1 0 0,-1-1 1 0 0,0 1 0 0 0,0 0-1 0 0,0-1 1 0 0,0 1 0 0 0,0-1-1 0 0,-1 1 1 0 0,1 0 0 0 0,0 0-1 0 0,-1 0 1 0 0,1 0-92 0 0,3 29 702 0 0,-4-27-673 0 0,0 0-1 0 0,0 0 1 0 0,1 1-1 0 0,-1-1 1 0 0,1 0 0 0 0,0 0-1 0 0,0 0 1 0 0,1 0-1 0 0,1 4-28 0 0,2 6 39 0 0,5 17 413 0 0,15 29-452 0 0,2 8 228 0 0,-13-34-125 0 0,2-1-1 0 0,2 0 1 0 0,1-1-1 0 0,1-1 0 0 0,14 15-102 0 0,-5-10 84 0 0,2-2-1 0 0,1-1 0 0 0,2-1-83 0 0,-19-17 14 0 0,22 17 35 0 0,16 10-49 0 0,9 7 15 0 0,155 125-15 0 0,-138-116 0 0 0,2-3 0 0 0,3-5 0 0 0,35 14 0 0 0,124 51 0 0 0,-165-83 0 0 0,1-3 0 0 0,17 1 0 0 0,-83-27 0 0 0,205 52 0 0 0,92 12 118 0 0,112-4-359 0 0,2-23 685 0 0,-262-26-213 0 0,189 24-287 0 0,-46-8 56 0 0,-221-20 80 0 0,50 4 183 0 0,-93-13-141 0 0,47 3 809 0 0,17 6-931 0 0,-73-6 142 0 0,0-2 0 0 0,8-1-142 0 0,-20 2 304 0 0,-20-3-144 0 0,0 0-13 0 0,0 0-56 0 0,0 0-25 0 0,-7-12 62 0 0,3 9-128 0 0,0 0 0 0 0,0 0 0 0 0,0 1 0 0 0,0-1 0 0 0,-1 1 0 0 0,1 0 0 0 0,-4-2 0 0 0,-18-7-353 0 0,4 1 34 0 0,17 8 240 0 0,0 1-3 0 0,1 0-1 0 0,0-1 1 0 0,0 1-1 0 0,0-1 1 0 0,0 0-1 0 0,0 0 0 0 0,0 0 1 0 0,1 0-1 0 0,-1-1 1 0 0,0 0-1 0 0,1 1 1 0 0,0-1-1 0 0,-2-2 83 0 0,-35-42-1472 0 0,1 4 1568 0 0,39 42-49 0 0,0 1-1 0 0,0-1 0 0 0,0 1 0 0 0,-1-1 1 0 0,1 1-1 0 0,0-1 0 0 0,-1 1 0 0 0,1-1 1 0 0,0 1-1 0 0,-1 0 0 0 0,1-1 0 0 0,0 1 1 0 0,-1 0-1 0 0,1-1 0 0 0,-1 1 0 0 0,1 0 1 0 0,-1-1-1 0 0,1 1 0 0 0,0 0 0 0 0,-1 0 0 0 0,1 0 1 0 0,-1-1-1 0 0,1 1 0 0 0,-1 0 0 0 0,1 0 1 0 0,-1 0-1 0 0,0 0 0 0 0,1 0 0 0 0,-1 0 1 0 0,1 0-1 0 0,-1 0 0 0 0,1 0 0 0 0,-1 0 1 0 0,1 0-1 0 0,-1 1 0 0 0,1-1 0 0 0,-1 0 1 0 0,1 0-1 0 0,-1 0 0 0 0,1 1 0 0 0,-1-1 1 0 0,1 0-1 0 0,0 1 0 0 0,-1-1 0 0 0,1 0 1 0 0,-1 1-1 0 0,1-1 0 0 0,0 0 0 0 0,-1 1 1 0 0,1-1-1 0 0,0 1 0 0 0,-1-1 0 0 0,1 0 1 0 0,0 1-1 0 0,0-1 0 0 0,0 1 0 0 0,-1-1 1 0 0,1 1-1 0 0,0 0-46 0 0,-1 2 40 0 0,-1 0 0 0 0,1 1 0 0 0,0-1 0 0 0,0 1-1 0 0,0 0 1 0 0,1-1 0 0 0,-1 1 0 0 0,1 1-40 0 0,0 4-22 0 0,1 0-1 0 0,1 0 1 0 0,-1-1 0 0 0,1 1-1 0 0,0 0 1 0 0,1-1-1 0 0,3 6 23 0 0,6 15-104 0 0,11 14 104 0 0,-5-9 5 0 0,-16-28-4 0 0,1 0 1 0 0,1 1-1 0 0,-1-1 0 0 0,1 0 1 0 0,0 1-1 0 0,0-2 1 0 0,1 1-1 0 0,2 2-1 0 0,-6-7 53 0 0,0-3-46 0 0,-1 1-1 0 0,1-1 0 0 0,-1 1 1 0 0,1-1-1 0 0,-1 0 1 0 0,0 1-1 0 0,0-1 0 0 0,0 0 1 0 0,0 1-1 0 0,0-2-6 0 0,-1-7-8 0 0,0 1 0 0 0,-1-1 0 0 0,0 1 0 0 0,-1 0 0 0 0,0-1 1 0 0,-1 1-1 0 0,-2-4 8 0 0,-2-9-9 0 0,1 7 68 0 0,0 0 1 0 0,-1 1-1 0 0,0 0 0 0 0,-2 0 0 0 0,-8-11-59 0 0,5 11 102 0 0,4 4-55 0 0,1 0 0 0 0,0 0 0 0 0,-1-4-47 0 0,7 11 12 0 0,0 0-1 0 0,1 1 1 0 0,0-1 0 0 0,-1 0 0 0 0,1 0 0 0 0,0 0 0 0 0,1 0-1 0 0,-1 0 1 0 0,0 0 0 0 0,1 0 0 0 0,0 0 0 0 0,0 0 0 0 0,0 0 0 0 0,0 0-1 0 0,0 0 1 0 0,0 0-12 0 0,1 2 4 0 0,-1-1 0 0 0,0 1 0 0 0,1 0-1 0 0,-1 0 1 0 0,1 0 0 0 0,-1 0 0 0 0,1 0 0 0 0,-1 0-1 0 0,1 0 1 0 0,0 0 0 0 0,0 0 0 0 0,-1 0 0 0 0,1 0-1 0 0,0 1 1 0 0,0-1 0 0 0,0 0 0 0 0,0 0 0 0 0,0 1 0 0 0,1-1-4 0 0,0 0 5 0 0,1-1 1 0 0,0 1-1 0 0,0 1 1 0 0,0-1-1 0 0,-1 0 1 0 0,1 1 0 0 0,0-1-1 0 0,2 1-5 0 0,2 0 2 0 0,1 0 0 0 0,0 0 0 0 0,0 1 0 0 0,-1 0-1 0 0,1 0 1 0 0,0 1-2 0 0,22 8-30 0 0,-1 0-1 0 0,9 6 31 0 0,16 6-27 0 0,-43-18 96 0 0,-1 1 0 0 0,0 0 0 0 0,0 0 0 0 0,-1 1 0 0 0,0 0 0 0 0,0 0 0 0 0,0 1 0 0 0,7 8-69 0 0,-12-12 27 0 0,-1 1 0 0 0,0-1 0 0 0,0 1 0 0 0,-1-1 0 0 0,1 1 0 0 0,-1 0 0 0 0,0 0 0 0 0,0 0-1 0 0,0 0 1 0 0,0 0 0 0 0,-1 1 0 0 0,0-1 0 0 0,1 1 0 0 0,-2-1 0 0 0,1 1 0 0 0,0-1 0 0 0,-1 1 0 0 0,0-1 0 0 0,0 1-1 0 0,0-1 1 0 0,-1 1 0 0 0,-1 4-27 0 0,-1 2 73 0 0,0 0-1 0 0,-1 0 0 0 0,-1 0 0 0 0,0 0 1 0 0,-4 7-73 0 0,7-14-168 0 0,-1 0 1 0 0,1 0 0 0 0,-1 0-1 0 0,0-1 1 0 0,-1 1 0 0 0,1-1 0 0 0,0 1-1 0 0,-1-1 1 0 0,0 0 0 0 0,0-1-1 0 0,0 1 1 0 0,0 0 0 0 0,0-1 0 0 0,0 0-1 0 0,-1 0 168 0 0,-13 0-7188 0 0,8-2 21 0 0</inkml:trace>
  <inkml:trace contextRef="#ctx0" brushRef="#br0" timeOffset="9369.84">5123 1677 13736 0 0,'-1'-2'106'0'0,"0"-1"1"0"0,0 1-1 0 0,0 0 0 0 0,0 0 1 0 0,-1 0-1 0 0,1-1 1 0 0,-1 1-1 0 0,0 1 1 0 0,1-1-1 0 0,-1 0 1 0 0,-1 0-107 0 0,0 0 156 0 0,1 0 0 0 0,-1 0 0 0 0,0 0 0 0 0,0 1 0 0 0,0 0 0 0 0,-1-1 0 0 0,1 1 0 0 0,0 0 0 0 0,0 1 0 0 0,-1-1 0 0 0,1 1 0 0 0,-3-1-156 0 0,0 1 135 0 0,0 0-1 0 0,0 0 1 0 0,0 1-1 0 0,0-1 1 0 0,0 1-1 0 0,0 1 0 0 0,0-1 1 0 0,0 1-1 0 0,0 0 1 0 0,0 1-1 0 0,-4 2-134 0 0,2 0 4 0 0,0 1 0 0 0,0 0 1 0 0,1 0-1 0 0,0 0 0 0 0,0 1 0 0 0,1 0 0 0 0,-1 1 0 0 0,2-1 0 0 0,-3 6-4 0 0,-4 6-18 0 0,1 0-1 0 0,0 1 0 0 0,-3 12 19 0 0,6-12-8 0 0,1-1 0 0 0,1 1 0 0 0,0 0 0 0 0,1 1 0 0 0,2-1 0 0 0,0 1 0 0 0,1 0 0 0 0,1 12 8 0 0,1-25 20 0 0,1 0 0 0 0,0 0-1 0 0,1 0 1 0 0,0-1-1 0 0,0 1 1 0 0,0 0 0 0 0,1-1-1 0 0,0 0 1 0 0,1 1-1 0 0,1 0-19 0 0,-4-5 9 0 0,1 0-1 0 0,0 0 0 0 0,0-1 0 0 0,0 1 0 0 0,0-1 0 0 0,1 0 1 0 0,-1 0-1 0 0,0 0 0 0 0,1 0 0 0 0,0 0 0 0 0,-1 0 0 0 0,1 0 0 0 0,0-1 1 0 0,0 0-1 0 0,0 1 0 0 0,0-1 0 0 0,0 0 0 0 0,0 0 0 0 0,0-1 1 0 0,1 1-1 0 0,-1-1 0 0 0,0 0 0 0 0,0 1 0 0 0,1-1 0 0 0,-1-1 0 0 0,2 1-8 0 0,4-2-79 0 0,0 0-1 0 0,0-1 0 0 0,0 0 1 0 0,0 0-1 0 0,-1-1 0 0 0,1 0 1 0 0,-1-1-1 0 0,0 0 0 0 0,0 0 1 0 0,-1-1-1 0 0,0 0 0 0 0,2-1 80 0 0,9-10-290 0 0,-1 0 0 0 0,-1-2-1 0 0,0 0 1 0 0,1-3 290 0 0,-8 9-113 0 0,0-1 1 0 0,5-10 112 0 0,-11 18 19 0 0,-1 1 1 0 0,1-1-1 0 0,-1 1 1 0 0,0-1 0 0 0,-1 1-1 0 0,1-1 1 0 0,-1 0-1 0 0,-1 0 1 0 0,1-1-20 0 0,-1 6 29 0 0,0 0-1 0 0,0 0 1 0 0,0 1 0 0 0,1-1 0 0 0,-2 0 0 0 0,1 0-1 0 0,0 1 1 0 0,0-1 0 0 0,0 0 0 0 0,0 0-1 0 0,0 1 1 0 0,0-1 0 0 0,-1 0 0 0 0,1 1 0 0 0,0-1-1 0 0,-1 0 1 0 0,1 1 0 0 0,-1-1 0 0 0,1 0-1 0 0,0 1 1 0 0,-1-1 0 0 0,1 1 0 0 0,-1-1 0 0 0,0 1-1 0 0,1-1 1 0 0,-1 1 0 0 0,1-1 0 0 0,-1 1 0 0 0,0-1-1 0 0,1 1 1 0 0,-1 0 0 0 0,0-1 0 0 0,0 1-1 0 0,1 0 1 0 0,-1 0 0 0 0,0 0 0 0 0,0 0 0 0 0,1-1-1 0 0,-1 1 1 0 0,0 0 0 0 0,0 0 0 0 0,1 0-1 0 0,-1 0 1 0 0,0 1 0 0 0,0-1 0 0 0,1 0 0 0 0,-1 0-1 0 0,0 1-28 0 0,-2-1 74 0 0,0 1 0 0 0,1 0 0 0 0,-1 0-1 0 0,0 1 1 0 0,1-1 0 0 0,-1 0 0 0 0,1 1-1 0 0,0 0 1 0 0,-1-1 0 0 0,1 1 0 0 0,0 0-1 0 0,-1 1-73 0 0,-4 7 52 0 0,0-1-1 0 0,1 1 0 0 0,0 1 1 0 0,0-1-1 0 0,1 1 0 0 0,1 0 1 0 0,-2 3-52 0 0,4-7-1 0 0,0 0 1 0 0,1 0 0 0 0,-1 0 0 0 0,1 1-1 0 0,0-1 1 0 0,1 0 0 0 0,0 0 0 0 0,0 1-1 0 0,1-1 1 0 0,0 0 0 0 0,0 0-1 0 0,1 5 1 0 0,-1-11 2 0 0,-1 1 0 0 0,1 0 0 0 0,-1-1 0 0 0,1 1-1 0 0,0-1 1 0 0,0 1 0 0 0,0-1 0 0 0,-1 1 0 0 0,1-1 0 0 0,1 0-1 0 0,-1 1 1 0 0,0-1 0 0 0,0 0 0 0 0,0 0 0 0 0,1 0-1 0 0,-1 1 1 0 0,0-2 0 0 0,1 1 0 0 0,-1 0 0 0 0,1 0-1 0 0,-1 0 1 0 0,1-1 0 0 0,0 1 0 0 0,-1-1 0 0 0,1 1 0 0 0,0-1-1 0 0,0 1-1 0 0,0-1 40 0 0,1 0-1 0 0,-1 0 0 0 0,0-1 1 0 0,1 1-1 0 0,-1 0 1 0 0,0-1-1 0 0,0 0 0 0 0,1 1 1 0 0,-1-1-1 0 0,0 0 1 0 0,0 0-1 0 0,0 0 0 0 0,0 0 1 0 0,0-1-1 0 0,0 1 1 0 0,0-1-1 0 0,0 1 0 0 0,0-1 1 0 0,0-1-40 0 0,3-2 225 0 0,0-1 0 0 0,-1 0 0 0 0,0 0 0 0 0,0 0 1 0 0,0-1-1 0 0,-1 1 0 0 0,0-1-225 0 0,-1 3 122 0 0,-1 0 0 0 0,1 0 0 0 0,-1 0 0 0 0,0 0 0 0 0,0 0 0 0 0,0-1 0 0 0,-1 1 0 0 0,0 0 0 0 0,1 0 0 0 0,-1 0 0 0 0,-1 0 0 0 0,1-1 0 0 0,-1 1-122 0 0,0 1 30 0 0,0 0-1 0 0,0 0 1 0 0,-1 0 0 0 0,1 0-1 0 0,-1 1 1 0 0,0-1-1 0 0,0 0 1 0 0,0 1 0 0 0,0 0-1 0 0,0-1 1 0 0,-1 1-1 0 0,1 0 1 0 0,-1 0 0 0 0,1 0-1 0 0,-1 1 1 0 0,0-1-1 0 0,1 1 1 0 0,-1-1-1 0 0,0 1 1 0 0,0 0 0 0 0,0 0-1 0 0,0 0 1 0 0,-1 0-30 0 0,0 0-191 0 0,0 0 1 0 0,0 0 0 0 0,0 1-1 0 0,0-1 1 0 0,-1 1 0 0 0,1 0-1 0 0,0 0 1 0 0,0 0-1 0 0,0 1 1 0 0,0 0 0 0 0,0-1-1 0 0,0 1 1 0 0,0 1 0 0 0,0-1-1 0 0,0 1 1 0 0,0-1-1 0 0,-1 2 191 0 0,3-2-475 0 0,1 1 0 0 0,-1-1 0 0 0,1 0 0 0 0,0 1-1 0 0,-1-1 1 0 0,1 1 0 0 0,0 0 0 0 0,0-1 0 0 0,0 1-1 0 0,0 0 1 0 0,1 0 0 0 0,-1 0 475 0 0,-2 7-2093 0 0</inkml:trace>
  <inkml:trace contextRef="#ctx0" brushRef="#br0" timeOffset="10381.345">5278 1921 11520 0 0,'0'0'334'0'0,"0"18"140"0"0,1 1-395 0 0,0-15-57 0 0,-1 1 0 0 0,0-1 0 0 0,1 0 0 0 0,-1 0 0 0 0,-1 1-1 0 0,1-1 1 0 0,-1 0 0 0 0,1 0 0 0 0,-1 0 0 0 0,-1 1 0 0 0,0 2-22 0 0,1-6-260 0 0,1-1-184 0 0,0 0-79 0 0,0 0-18 0 0,0 0 70 0 0,-1-11 294 0 0,1-40 1994 0 0,-1 16-76 0 0,1 19-11 0 0,1 19-1714 0 0,0 0 1 0 0,-1 0 0 0 0,1-1-1 0 0,0 1 1 0 0,0 0 0 0 0,1-1-1 0 0,-1 1 1 0 0,1-1 0 0 0,-1 1 0 0 0,1-1-1 0 0,1 2-16 0 0,7 10 77 0 0,-10-12-51 0 0,1 0 0 0 0,0-1 0 0 0,0 0 0 0 0,0 1 1 0 0,0-1-1 0 0,1 0 0 0 0,-1 1 0 0 0,0-1 0 0 0,0 0 1 0 0,1 0-1 0 0,-1 0 0 0 0,1 0 0 0 0,-1 0 0 0 0,1 0 1 0 0,-1-1-1 0 0,1 1 0 0 0,0-1 0 0 0,-1 1 0 0 0,1-1 1 0 0,0 1-1 0 0,-1-1 0 0 0,1 0 0 0 0,0 0 0 0 0,0 1 1 0 0,-1-1-1 0 0,1-1 0 0 0,0 1 0 0 0,0 0 0 0 0,-1 0 1 0 0,1-1-1 0 0,0 1 0 0 0,0-1-26 0 0,3 0 108 0 0,-1-1 0 0 0,1 0 0 0 0,-1 0 1 0 0,0 0-1 0 0,0 0 0 0 0,0 0 0 0 0,0-1 0 0 0,0 0 0 0 0,0 0 0 0 0,-1 0 0 0 0,3-3-108 0 0,4-6 40 0 0,-2 0-1 0 0,1-1 1 0 0,0-2-40 0 0,-2 3 129 0 0,-6 11-85 0 0,-1 1-1 0 0,1 0 0 0 0,-1-1 0 0 0,0 1 0 0 0,1 0 1 0 0,-1 0-1 0 0,1-1 0 0 0,-1 1 0 0 0,0 0 0 0 0,1 0 0 0 0,-1 0 1 0 0,1 0-1 0 0,-1-1 0 0 0,1 1 0 0 0,-1 0 0 0 0,1 0 0 0 0,-1 0 1 0 0,1 0-1 0 0,-1 0 0 0 0,1 0 0 0 0,-1 0 0 0 0,1 1 1 0 0,-1-1-1 0 0,1 0 0 0 0,-1 0 0 0 0,0 0 0 0 0,1 0 0 0 0,-1 1 1 0 0,1-1-1 0 0,-1 0 0 0 0,1 0 0 0 0,-1 1 0 0 0,0-1 0 0 0,1 0 1 0 0,-1 1-1 0 0,0-1 0 0 0,1 0 0 0 0,-1 1 0 0 0,0-1 1 0 0,1 0-44 0 0,21 22 475 0 0,-10-9-288 0 0,-8-11-109 0 0,0 0 0 0 0,-1 0 0 0 0,1 0 1 0 0,0 0-1 0 0,1 0 0 0 0,-1-1 1 0 0,0 0-1 0 0,0 1 0 0 0,1-2 0 0 0,-1 1 1 0 0,0 0-1 0 0,1-1 0 0 0,-1 0 0 0 0,1 0 1 0 0,-1 0-1 0 0,0-1 0 0 0,1 0 0 0 0,-1 1 1 0 0,0-1-1 0 0,1-1 0 0 0,3 0-78 0 0,-3-1 70 0 0,0 1 0 0 0,1 0-1 0 0,-1-1 1 0 0,0 0 0 0 0,0 0-1 0 0,-1-1 1 0 0,1 1 0 0 0,0-1-1 0 0,-1 0 1 0 0,0 0 0 0 0,0-1-1 0 0,-1 1 1 0 0,1-1 0 0 0,-1 0 0 0 0,0 1-1 0 0,2-4-69 0 0,-4 5-92 0 0,0 0-1 0 0,0 0 0 0 0,0 0 0 0 0,-1 0 0 0 0,1 0 1 0 0,-1 0-1 0 0,1 0 0 0 0,-1 0 0 0 0,0 0 0 0 0,0 0 1 0 0,-1 0 92 0 0,-4-20-5497 0 0,5 22 3535 0 0,0 1-44 0 0,0 0-8 0 0</inkml:trace>
  <inkml:trace contextRef="#ctx0" brushRef="#br0" timeOffset="10989.237">5779 1877 13552 0 0,'0'0'398'0'0,"0"0"-3"0"0,0 0-163 0 0,-11 2 4804 0 0,9 2-5069 0 0,-1-1 0 0 0,1 0 0 0 0,0 1 0 0 0,0-1 0 0 0,0 1 0 0 0,0-1 0 0 0,0 1 0 0 0,1 0 0 0 0,0 0 0 0 0,0 0 33 0 0,-10 22-1669 0 0,11-25 1278 0 0,0-1 41 0 0,0 0 172 0 0,0 0 77 0 0,0 0 18 0 0,-1-1 90 0 0,1 1-1 0 0,-1 0 0 0 0,1 0 0 0 0,-1-1 1 0 0,1 1-1 0 0,0 0 0 0 0,-1-1 0 0 0,1 1 1 0 0,-1-1-1 0 0,1 1 0 0 0,0 0 0 0 0,-1-1 1 0 0,1 1-1 0 0,0-1 0 0 0,0 1 0 0 0,-1-1 1 0 0,1 1-1 0 0,0-1 0 0 0,0 1 0 0 0,0-1 1 0 0,-1 1-1 0 0,1-1 0 0 0,0 1 0 0 0,0-1 1 0 0,0 1-1 0 0,0-1 0 0 0,0 0 0 0 0,0 1-6 0 0,-1-19 237 0 0,1 18-225 0 0,-1-74 1404 0 0,1 74-1422 0 0,0 0 1 0 0,0 1-1 0 0,0-1 0 0 0,0 1 0 0 0,0-1 0 0 0,0 1 0 0 0,0-1 0 0 0,0 1 0 0 0,0-1 0 0 0,0 1 0 0 0,0-1 0 0 0,0 1 0 0 0,0-1 0 0 0,1 1 0 0 0,-1-1 0 0 0,0 1 0 0 0,0-1 0 0 0,1 1 0 0 0,-1 0 0 0 0,0-1 0 0 0,1 1 0 0 0,-1-1 0 0 0,1 1 6 0 0,-1 0-21 0 0,0 0-1 0 0,1 0 1 0 0,-1 0-1 0 0,1 0 1 0 0,-1 0-1 0 0,1 0 1 0 0,-1 0-1 0 0,1 0 1 0 0,-1 0-1 0 0,0 0 1 0 0,1 0-1 0 0,-1 0 1 0 0,1 0-1 0 0,-1 1 1 0 0,1-1-1 0 0,-1 0 1 0 0,0 0-1 0 0,1 0 1 0 0,-1 1-1 0 0,0-1 1 0 0,1 0 21 0 0,23 23-924 0 0,-15-13 926 0 0,-5-7 14 0 0,0-1 0 0 0,1 1 0 0 0,-1 0 0 0 0,0-1 0 0 0,1 0 0 0 0,0 0 0 0 0,-1-1 0 0 0,1 1 0 0 0,0-1 0 0 0,0 0 0 0 0,0 0 0 0 0,0 0 0 0 0,0-1 0 0 0,0 0 0 0 0,0 0 0 0 0,-1 0 0 0 0,1-1 0 0 0,0 1 0 0 0,0-1 0 0 0,3-1-16 0 0,4-1 336 0 0,0-1-1 0 0,-1 0 0 0 0,1-1 0 0 0,-1 0 0 0 0,0-1 0 0 0,-1 0 0 0 0,10-7-335 0 0,-18 12 0 0 0,0 0-1 0 0,1 1 0 0 0,-1-1 1 0 0,0 0-1 0 0,0 1 1 0 0,1-1-1 0 0,-1 1 0 0 0,0 0 1 0 0,0 0-1 0 0,1 0 0 0 0,-1 0 1 0 0,0 0-1 0 0,1 1 0 0 0,-1-1 1 0 0,0 1-1 0 0,0-1 1 0 0,2 2 0 0 0,0-1-20 0 0,0-1 0 0 0,0 1 1 0 0,0 0-1 0 0,0-1 1 0 0,0 0-1 0 0,2 0 20 0 0,3-1 119 0 0,0-1 0 0 0,-1 0 0 0 0,1-1 0 0 0,0 0 0 0 0,-1 0-1 0 0,0-1 1 0 0,0 0 0 0 0,0 0 0 0 0,0-1 0 0 0,0 0 0 0 0,-1-1-1 0 0,0 1 1 0 0,0-1 0 0 0,-1-1 0 0 0,0 1 0 0 0,1-2-119 0 0,1-10 379 0 0,-5-8-5153 0 0,-3 24 2888 0 0</inkml:trace>
  <inkml:trace contextRef="#ctx0" brushRef="#br0" timeOffset="11405.637">6234 1763 13448 0 0,'0'0'298'0'0,"-17"4"876"0"0,12-2-1044 0 0,1 1 0 0 0,-1-1 0 0 0,1 1 0 0 0,0 0 0 0 0,0 1 1 0 0,1-1-1 0 0,-1 1 0 0 0,1 0 0 0 0,0 0 0 0 0,-1 0 0 0 0,2 0 1 0 0,-1 0-1 0 0,0 0 0 0 0,1 1 0 0 0,0 0 0 0 0,0-1 0 0 0,0 1 0 0 0,1 0 1 0 0,0 0-1 0 0,0 0 0 0 0,0 0 0 0 0,0 0 0 0 0,1 0 0 0 0,0 2-130 0 0,0-6 24 0 0,-1 0-1 0 0,1 0 1 0 0,0 1-1 0 0,1-1 1 0 0,-1 0-1 0 0,0 1 1 0 0,0-1-1 0 0,1 0 1 0 0,-1 0-1 0 0,0 1 1 0 0,1-1-1 0 0,-1 0 1 0 0,1 0-1 0 0,0 0 1 0 0,-1 0-1 0 0,1 0 1 0 0,0 1-1 0 0,0-1 1 0 0,-1-1-1 0 0,1 1 0 0 0,0 0 1 0 0,0 0-1 0 0,0 0 1 0 0,0 0-1 0 0,0-1 1 0 0,1 1-1 0 0,-1 0 1 0 0,0-1-1 0 0,0 1 1 0 0,0-1-1 0 0,0 1 1 0 0,1-1-1 0 0,0 0-23 0 0,0 1 127 0 0,1-1 0 0 0,-1 0 0 0 0,0 0 0 0 0,0 0 0 0 0,1-1 0 0 0,-1 1 0 0 0,0 0 0 0 0,0-1 0 0 0,0 1 0 0 0,0-1 0 0 0,1 0 0 0 0,-1 0 0 0 0,0 0 0 0 0,0 0 0 0 0,0 0-1 0 0,-1 0 1 0 0,1-1 0 0 0,2-1-127 0 0,2-2 142 0 0,0-1-1 0 0,0-1 0 0 0,0 1 0 0 0,-1-1 0 0 0,0 0 0 0 0,0 0 0 0 0,1-3-141 0 0,-5 7 37 0 0,1 1-1 0 0,-1-1 0 0 0,0 0 1 0 0,0 0-1 0 0,0 0 1 0 0,-1 0-1 0 0,1 0 0 0 0,-1-1 1 0 0,1 1-1 0 0,-1 0 1 0 0,0 0-1 0 0,0 0 0 0 0,-1 0 1 0 0,1 0-1 0 0,0 0 0 0 0,-1 0 1 0 0,0 0-1 0 0,0 0 1 0 0,0 0-1 0 0,0 0 0 0 0,-1-2-36 0 0,-1-1-90 0 0,0 0-1 0 0,-1 0 1 0 0,1 0-1 0 0,-1 0 0 0 0,0 1 1 0 0,-1-1-1 0 0,1 1 1 0 0,-1 0-1 0 0,0 0 1 0 0,0 1-1 0 0,-1 0 0 0 0,1 0 1 0 0,-1 0-1 0 0,0 0 1 0 0,-6-2 90 0 0,11 6-208 0 0,0 0 0 0 0,0 0 0 0 0,0-1 1 0 0,0 1-1 0 0,-1 0 0 0 0,1 0 0 0 0,0 0 0 0 0,0 0 1 0 0,0 1-1 0 0,0-1 0 0 0,0 0 0 0 0,0 0 0 0 0,0 1 1 0 0,0-1-1 0 0,0 1 208 0 0,-5 0-3938 0 0,-1 1-2288 0 0</inkml:trace>
  <inkml:trace contextRef="#ctx0" brushRef="#br0" timeOffset="11937.015">6436 1748 20127 0 0,'-3'9'1538'0'0,"3"-2"-1597"0"0,0-1 1 0 0,-1 0 0 0 0,0 0 0 0 0,-1 1-1 0 0,1-1 1 0 0,-1 0 0 0 0,0 0 0 0 0,-1-1-1 0 0,0 1 1 0 0,1 0 0 0 0,-2-1 0 0 0,-1 4 58 0 0,1-3-1419 0 0,-1-1 0 0 0,0 1 0 0 0,0-1 0 0 0,0 0 1 0 0,0 0-1 0 0,-6 4 1419 0 0,10-8-112 0 0,-1 0-1 0 0,1 0 1 0 0,-1-1 0 0 0,1 1-1 0 0,-1 0 1 0 0,0-1-1 0 0,1 1 1 0 0,-1-1 0 0 0,0 1-1 0 0,1-1 1 0 0,-1 0 0 0 0,0 1-1 0 0,0-1 1 0 0,1 0 0 0 0,-1 0-1 0 0,-1-1 113 0 0,1 1 386 0 0,0 0 0 0 0,0-1 0 0 0,1 1 0 0 0,-1-1 0 0 0,0 0 0 0 0,1 1-1 0 0,-1-1 1 0 0,0 0 0 0 0,1 0 0 0 0,-1 0 0 0 0,1 0 0 0 0,-1-1 0 0 0,1 1 0 0 0,0 0 0 0 0,0 0-1 0 0,-1-1 1 0 0,1 1 0 0 0,0-1 0 0 0,0 1 0 0 0,0-1 0 0 0,0 0 0 0 0,0-1-386 0 0,0 2 54 0 0,1 0 1 0 0,0 0 0 0 0,-1 0-1 0 0,1 0 1 0 0,0 0-1 0 0,0 0 1 0 0,-1 0 0 0 0,1 0-1 0 0,0 0 1 0 0,0 0 0 0 0,0 0-1 0 0,0 0 1 0 0,0 0-1 0 0,1 0 1 0 0,-1 0 0 0 0,0-1-1 0 0,0 1 1 0 0,1 0 0 0 0,-1 0-1 0 0,1 0 1 0 0,-1 0-1 0 0,1 1 1 0 0,-1-1 0 0 0,1 0-1 0 0,-1 0 1 0 0,1 0-1 0 0,0 0 1 0 0,-1 0 0 0 0,1 1-55 0 0,0-1-62 0 0,1 0 1 0 0,-1 0-1 0 0,0 1 1 0 0,1-1-1 0 0,-1 0 1 0 0,0 1-1 0 0,1-1 1 0 0,-1 1 0 0 0,1 0-1 0 0,-1-1 1 0 0,0 1-1 0 0,1 0 1 0 0,-1 0-1 0 0,1 0 1 0 0,-1 0-1 0 0,1 0 1 0 0,-1 0-1 0 0,1 1 1 0 0,-1-1 0 0 0,0 0-1 0 0,2 1 62 0 0,15 4-500 0 0,-1-1-1 0 0,1-1 1 0 0,1 0 0 0 0,-1-2 0 0 0,0 0-1 0 0,10-1 501 0 0,-8-1 349 0 0,0-1 0 0 0,-1-1 0 0 0,0 0 0 0 0,0-2 0 0 0,0 0 0 0 0,0-1-349 0 0,-11 3 521 0 0,-1 0 0 0 0,0 0 0 0 0,0-1 1 0 0,0 0-1 0 0,0 0 0 0 0,-1 0 0 0 0,0-1 0 0 0,1 0-521 0 0,-6 3 40 0 0,1 1 0 0 0,0-1-1 0 0,-1 0 1 0 0,1 1 0 0 0,-1-1 0 0 0,1 0 0 0 0,-1 0 0 0 0,0 0-1 0 0,0 0 1 0 0,0 0 0 0 0,0 0 0 0 0,0-1 0 0 0,0 1-1 0 0,-1 0 1 0 0,1 0 0 0 0,-1 0 0 0 0,1-1 0 0 0,-1 1 0 0 0,0 0-1 0 0,0-1 1 0 0,0 1 0 0 0,0 0 0 0 0,0-1 0 0 0,-1 1-1 0 0,1 0 1 0 0,-1 0 0 0 0,0-1 0 0 0,0 0-40 0 0,-15-31-2976 0 0,2 13-4350 0 0,7 11 1462 0 0</inkml:trace>
  <inkml:trace contextRef="#ctx0" brushRef="#br0" timeOffset="12994.758">4975 2535 19319 0 0,'0'6'197'0'0,"-1"0"-1"0"0,1 0 1 0 0,1 0 0 0 0,-1 0-1 0 0,1 0 1 0 0,0 0-1 0 0,0 0 1 0 0,2 2-197 0 0,2 26 385 0 0,-4-27-374 0 0,0-1-179 0 0,-1-1 0 0 0,1 1 0 0 0,-1-1 0 0 0,0 1-1 0 0,-1-1 1 0 0,1 1 0 0 0,-1-1 0 0 0,0 1 0 0 0,-1-1-1 0 0,1 0 1 0 0,-1 1 0 0 0,-1 2 168 0 0,2-8-61 0 0,1 0 0 0 0,-1 1 0 0 0,1-1 0 0 0,0 0-1 0 0,-1 0 1 0 0,1 1 0 0 0,-1-1 0 0 0,0 0 0 0 0,1 0 0 0 0,-1 0 0 0 0,1 0 0 0 0,-1 0 0 0 0,1 0-1 0 0,-1 0 1 0 0,1 0 0 0 0,-1 0 0 0 0,1 0 0 0 0,-1 0 0 0 0,0 0 0 0 0,1 0 0 0 0,-1 0 0 0 0,1 0-1 0 0,-1-1 1 0 0,1 1 0 0 0,-1 0 0 0 0,1 0 0 0 0,-1-1 0 0 0,1 1 0 0 0,-1 0 0 0 0,1 0-1 0 0,0-1 1 0 0,-1 0 61 0 0,-14-10-212 0 0,11 6 392 0 0,1 1-1 0 0,-1-1 1 0 0,1-1 0 0 0,0 1-1 0 0,1 0 1 0 0,-1-1 0 0 0,1 1-1 0 0,0-1 1 0 0,1 0 0 0 0,-1-3-180 0 0,-2-11 546 0 0,1-1 0 0 0,0-7-546 0 0,3 22-8 0 0,-1 0-1 0 0,1 0 1 0 0,0 0-1 0 0,1 0 1 0 0,0 1-1 0 0,-1-1 1 0 0,2 0-1 0 0,-1 0 1 0 0,1 1-1 0 0,1-5 9 0 0,-1 8-47 0 0,-1-1 0 0 0,0 1 0 0 0,1 0 0 0 0,0-1 0 0 0,-1 1 0 0 0,1 0 0 0 0,0 0 0 0 0,0 0 0 0 0,0 0 0 0 0,0 0 0 0 0,1 0 0 0 0,-1 1 0 0 0,0-1 0 0 0,1 1 0 0 0,-1 0 0 0 0,1 0 0 0 0,0-1 0 0 0,-1 2 0 0 0,1-1 0 0 0,0 0-1 0 0,0 0 1 0 0,1 1 47 0 0,7-1-65 0 0,-1 0-1 0 0,0 1 0 0 0,0 1 1 0 0,0-1-1 0 0,0 2 0 0 0,0-1 0 0 0,0 2 1 0 0,7 1 65 0 0,3 3 50 0 0,-1 0 0 0 0,0 1-1 0 0,14 8-49 0 0,-16-6 134 0 0,-2-3 8 0 0,0 1 0 0 0,0 1 0 0 0,-1 0 0 0 0,0 1 0 0 0,0 1 0 0 0,4 5-142 0 0,-15-13 47 0 0,-1 0 1 0 0,1 0-1 0 0,-1 1 1 0 0,0-1-1 0 0,0 0 1 0 0,0 1-1 0 0,-1 0 1 0 0,1-1 0 0 0,-1 1-1 0 0,0 0 1 0 0,0-1-1 0 0,0 2-47 0 0,0-3 15 0 0,-1 0 0 0 0,0 1 0 0 0,0-1 0 0 0,0 1 0 0 0,0-1 0 0 0,0 0 0 0 0,-1 1 0 0 0,1-1 0 0 0,0 0 0 0 0,-1 1 0 0 0,0-1 0 0 0,0 0 0 0 0,0 0 0 0 0,0 1 0 0 0,0-1-1 0 0,0 0 1 0 0,0 0 0 0 0,-1 0 0 0 0,-1 1-15 0 0,0 1 48 0 0,-1-1-1 0 0,0 1 1 0 0,0-1-1 0 0,-1 0 0 0 0,1 0 1 0 0,-1-1-1 0 0,1 0 0 0 0,-1 1 1 0 0,0-1-1 0 0,0-1 1 0 0,0 1-1 0 0,-3 0-47 0 0,3-1-18 0 0,1 0 0 0 0,-1-1 0 0 0,1 1 0 0 0,-1-1 0 0 0,1 0 0 0 0,-1 0 0 0 0,1 0 0 0 0,-1-1 0 0 0,1 0 0 0 0,-1 0-1 0 0,1 0 1 0 0,0 0 0 0 0,-1 0 0 0 0,-3-3 18 0 0,-44-17-4157 0 0,51 21 3287 0 0</inkml:trace>
  <inkml:trace contextRef="#ctx0" brushRef="#br0" timeOffset="13353.253">5475 2537 19063 0 0,'0'0'416'0'0,"0"6"96"0"0,-2-1 8 0 0,4 1 16 0 0,0 2-432 0 0,-2-1-104 0 0,2 5 0 0 0,0-1 0 0 0,-2-1 208 0 0,3-1 16 0 0,-1 0 8 0 0,-2 2 0 0 0,2-6-872 0 0,-2 3-184 0 0,2-3-32 0 0,-2 1-7119 0 0</inkml:trace>
  <inkml:trace contextRef="#ctx0" brushRef="#br0" timeOffset="13704.932">5434 2213 18887 0 0,'-3'-8'224'0'0,"2"6"-34"0"0,0 0 0 0 0,0 0 0 0 0,0 0-1 0 0,0 0 1 0 0,1 0 0 0 0,-1 0 0 0 0,1 0-1 0 0,-1-1 1 0 0,1 1 0 0 0,0-1-190 0 0,0 2 360 0 0,0 1 89 0 0,0 0 20 0 0,8 14 67 0 0,5 15-6074 0 0,-9-22 3557 0 0</inkml:trace>
  <inkml:trace contextRef="#ctx0" brushRef="#br0" timeOffset="14091.964">5614 2506 17887 0 0,'0'0'528'0'0,"-2"15"192"0"0,1-12-679 0 0,1-1 0 0 0,0 0-1 0 0,-1 1 1 0 0,1-1-1 0 0,0 1 1 0 0,0-1-1 0 0,0 0 1 0 0,1 1 0 0 0,-1-1-1 0 0,1 1 1 0 0,-1-1-1 0 0,1 0 1 0 0,0 1-1 0 0,0-1 1 0 0,0 0 0 0 0,0 0-1 0 0,0 0 1 0 0,0 0-1 0 0,1 0 1 0 0,-1 0 0 0 0,0 0-1 0 0,1 0 1 0 0,0 0-1 0 0,0-1 1 0 0,-1 1-1 0 0,2 0-40 0 0,-1-1-45 0 0,0 1-1 0 0,0 0 1 0 0,0-1-1 0 0,0 0 0 0 0,0 1 1 0 0,0-1-1 0 0,0 0 0 0 0,1 0 1 0 0,-1 0-1 0 0,0-1 1 0 0,1 1-1 0 0,-1 0 0 0 0,1-1 1 0 0,-1 0-1 0 0,1 1 0 0 0,-1-1 1 0 0,1 0-1 0 0,-1 0 1 0 0,1-1-1 0 0,-1 1 0 0 0,1 0 1 0 0,-1-1-1 0 0,1 0 0 0 0,1 0 46 0 0,6-5-36 0 0,0 0-1 0 0,0-1 0 0 0,-1 0 1 0 0,0 0-1 0 0,0-1 0 0 0,-1 0 1 0 0,0-1-1 0 0,0 1 0 0 0,-1-2 1 0 0,5-7 36 0 0,-9 13 148 0 0,0 0 0 0 0,0 0 0 0 0,0 1 0 0 0,0-1 0 0 0,1 1 0 0 0,0 0 0 0 0,-1 0 0 0 0,1 0 0 0 0,2-1-148 0 0,-4 4 58 0 0,0-1-1 0 0,-1 0 1 0 0,1 0 0 0 0,0 1-1 0 0,0-1 1 0 0,-1 1-1 0 0,1 0 1 0 0,0-1 0 0 0,0 1-1 0 0,0 0 1 0 0,0 0 0 0 0,-1 0-1 0 0,1 0 1 0 0,0 1-1 0 0,0-1 1 0 0,0 0 0 0 0,-1 1-1 0 0,1-1 1 0 0,0 1 0 0 0,0 0-1 0 0,-1 0 1 0 0,1-1-1 0 0,0 1 1 0 0,-1 0 0 0 0,1 0-1 0 0,-1 1-57 0 0,5 1 103 0 0,0 0-1 0 0,0 0 1 0 0,0 0-1 0 0,0 0 1 0 0,0-1-1 0 0,0 0 1 0 0,3 0-103 0 0,47 8 66 0 0,-31-8-48 0 0,1-1 0 0 0,0-1 0 0 0,13-3-18 0 0,-30 2-59 0 0,1 0 0 0 0,-1-1 1 0 0,0 0-1 0 0,0-1 0 0 0,0 1 1 0 0,0-2-1 0 0,-1 0 0 0 0,5-2 59 0 0,-7 3-779 0 0,0-1-1 0 0,0 0 1 0 0,0 0-1 0 0,0-1 0 0 0,-1 0 1 0 0,0 0-1 0 0,1 0 780 0 0,0-5-1558 0 0</inkml:trace>
  <inkml:trace contextRef="#ctx0" brushRef="#br0" timeOffset="14502.733">6438 2299 19135 0 0,'-11'-12'1336'0'0,"5"7"-1047"0"0,0 0 0 0 0,0 1-1 0 0,0 0 1 0 0,-1 0 0 0 0,1 0-1 0 0,-1 1 1 0 0,-2-1-289 0 0,-52-18-726 0 0,52 19 547 0 0,-1 1-1 0 0,0 0 1 0 0,0 0-1 0 0,0 1 1 0 0,0 0-1 0 0,-4 1 180 0 0,8 0 24 0 0,1 0 0 0 0,-1 1 0 0 0,1 0 0 0 0,-1 0 0 0 0,1 0 0 0 0,-1 1 0 0 0,1 0 0 0 0,-1 0 0 0 0,1 0 0 0 0,0 1 0 0 0,0-1 0 0 0,0 2-24 0 0,0-2 70 0 0,1 1-1 0 0,0 0 1 0 0,0 0 0 0 0,0 1 0 0 0,1-1 0 0 0,-1 1 0 0 0,1 0 0 0 0,0 0 0 0 0,0 0-1 0 0,0 0 1 0 0,0 0 0 0 0,1 1 0 0 0,0-1 0 0 0,0 1 0 0 0,0-1 0 0 0,0 1 0 0 0,0 4-70 0 0,0-2 24 0 0,1-1 0 0 0,0 0 0 0 0,1 0 0 0 0,0 0 1 0 0,0 1-1 0 0,0-1 0 0 0,0 0 0 0 0,1 0 0 0 0,0 1 0 0 0,1-1 1 0 0,-1 0-1 0 0,1 0 0 0 0,0 0 0 0 0,1-1 0 0 0,-1 1 0 0 0,1 0 1 0 0,0-1-1 0 0,1 0 0 0 0,-1 1 0 0 0,1-1 0 0 0,0-1 0 0 0,0 1 1 0 0,1-1-1 0 0,-1 1 0 0 0,1-1 0 0 0,0 0 0 0 0,0-1 0 0 0,0 1 1 0 0,1-1-1 0 0,-1 0 0 0 0,3 0-24 0 0,-1 0-102 0 0,0 0 0 0 0,0-1 0 0 0,0 0 0 0 0,1-1 0 0 0,-1 1 0 0 0,1-1 0 0 0,-1 0 0 0 0,1-1 0 0 0,-1 0 0 0 0,1 0 0 0 0,-1-1 0 0 0,1 0 0 0 0,-1 0 0 0 0,6-2 102 0 0,-5 0-1120 0 0,1 0 0 0 0,-1 0-1 0 0,0-1 1 0 0,0 0 0 0 0,-1 0 0 0 0,1-1 0 0 0,6-5 1120 0 0,-1-1-5269 0 0</inkml:trace>
  <inkml:trace contextRef="#ctx0" brushRef="#br0" timeOffset="14848.327">6137 2453 20527 0 0,'0'0'448'0'0,"7"0"96"0"0,-1 0 24 0 0,3 0 8 0 0,0-2-456 0 0,-1 0-120 0 0,1 2 0 0 0,4-2 0 0 0,-1-1 0 0 0,1-1 0 0 0,0 0-72 0 0,3-2 72 0 0,-3-1-1792 0 0,-3-1-320 0 0,18-11-56 0 0,-11 5-7 0 0</inkml:trace>
  <inkml:trace contextRef="#ctx0" brushRef="#br0" timeOffset="15402.594">6466 2331 18743 0 0,'0'0'430'0'0,"0"15"1179"0"0,0-5-1339 0 0,-2 37-133 0 0,2-44-548 0 0,-1 0 0 0 0,0 0 1 0 0,0 0-1 0 0,0 0 0 0 0,0 0 1 0 0,0 0-1 0 0,-2 2 411 0 0,3-4-324 0 0,0-1 330 0 0,0 0-1 0 0,0 0 1 0 0,0 1-1 0 0,0-1 1 0 0,0 0-1 0 0,0 0 1 0 0,0 0-1 0 0,0 1 0 0 0,0-1 1 0 0,0 0-1 0 0,0 0 1 0 0,0 0-1 0 0,0 0 1 0 0,0 1-1 0 0,0-1 1 0 0,0 0-1 0 0,0 0 1 0 0,0 0-1 0 0,0 1 1 0 0,0-1-1 0 0,-1 0 1 0 0,1 0-1 0 0,0 0 1 0 0,0 0-1 0 0,0 0 1 0 0,0 1-1 0 0,0-1 1 0 0,0 0-1 0 0,-1 0 1 0 0,1 0-1 0 0,0 0 1 0 0,0 0-1 0 0,0 0 1 0 0,0 0-1 0 0,-1 0 1 0 0,1 0-1 0 0,0 0 1 0 0,0 1-6 0 0,-8-5 630 0 0,-4-8 188 0 0,10 9-815 0 0,0-1-1 0 0,1 1 0 0 0,0-1 1 0 0,-1 0-1 0 0,1 1 0 0 0,1-1 1 0 0,-1 0-1 0 0,0 1 0 0 0,1-1 1 0 0,0 0-1 0 0,0 0 0 0 0,0 0 0 0 0,0 1 1 0 0,1-1-1 0 0,0-3-2 0 0,0 6-58 0 0,-1 1 0 0 0,0-1 0 0 0,1 1 0 0 0,-1-1 0 0 0,1 1 0 0 0,-1-1 0 0 0,0 1-1 0 0,1-1 1 0 0,-1 1 0 0 0,1-1 0 0 0,0 1 0 0 0,-1 0 0 0 0,1-1 0 0 0,-1 1 0 0 0,1 0 0 0 0,-1-1 0 0 0,1 1 0 0 0,0 0 0 0 0,-1 0 0 0 0,1 0 0 0 0,0-1-1 0 0,-1 1 1 0 0,1 0 0 0 0,0 0 0 0 0,-1 0 0 0 0,1 0 0 0 0,0 0 0 0 0,-1 0 0 0 0,1 0 0 0 0,0 1 0 0 0,-1-1 0 0 0,1 0 58 0 0,25 10-1311 0 0,-13-4 1110 0 0,-4-4 230 0 0,0 0 0 0 0,0 0 1 0 0,0 0-1 0 0,0-1 0 0 0,0-1 1 0 0,0 0-1 0 0,0 0 0 0 0,0 0 1 0 0,0-1-1 0 0,0-1 1 0 0,0 1-1 0 0,3-2-29 0 0,-2 0 641 0 0,0-1 0 0 0,0 0-1 0 0,0 0 1 0 0,0-1 0 0 0,-1 0 0 0 0,5-3-641 0 0,-12 6 133 0 0,0 1-1 0 0,0-1 1 0 0,1 0 0 0 0,-1 0 0 0 0,0 0 0 0 0,-1 0 0 0 0,1 0 0 0 0,0 0-1 0 0,-1 0 1 0 0,1 0 0 0 0,-1-1 0 0 0,0 1 0 0 0,1-1 0 0 0,-1 1 0 0 0,0-1-1 0 0,-1 1 1 0 0,1-1 0 0 0,0 0 0 0 0,-1-1-133 0 0,1 0-126 0 0,-1 1-1 0 0,-1 0 1 0 0,1-1-1 0 0,0 1 1 0 0,-1 0-1 0 0,0 0 1 0 0,1-1 0 0 0,-1 1-1 0 0,-1 0 1 0 0,1 0-1 0 0,0 0 1 0 0,-1 0-1 0 0,1 0 1 0 0,-1 0-1 0 0,0 1 1 0 0,0-1 126 0 0,-11-12-4096 0 0,6 9-2266 0 0</inkml:trace>
  <inkml:trace contextRef="#ctx0" brushRef="#br0" timeOffset="15893.064">6843 2064 17047 0 0,'0'0'499'0'0,"-8"9"194"0"0,-19 18 849 0 0,21-22-1494 0 0,1-1 0 0 0,0 1 1 0 0,0 1-1 0 0,0-1 0 0 0,1 0 0 0 0,-1 1 0 0 0,1 0 1 0 0,1 0-1 0 0,-1 0 0 0 0,1 1 0 0 0,0 1-48 0 0,3-8-13 0 0,0 1 0 0 0,0-1 1 0 0,0 1-1 0 0,0-1 0 0 0,1 1 0 0 0,-1-1 0 0 0,0 1 0 0 0,0-1 0 0 0,1 1 0 0 0,-1-1 0 0 0,0 1 0 0 0,1-1 0 0 0,-1 1 0 0 0,0-1 0 0 0,1 1 0 0 0,-1-1 0 0 0,0 0 0 0 0,1 1 0 0 0,-1-1 0 0 0,1 0 0 0 0,-1 0 0 0 0,1 1 0 0 0,-1-1 1 0 0,1 0-1 0 0,-1 0 0 0 0,1 1 13 0 0,19 7-203 0 0,-15-6 138 0 0,23 10 59 0 0,-8-4 8 0 0,0 1 1 0 0,3 3-3 0 0,-17-8 28 0 0,1 0 0 0 0,-1 1 0 0 0,0 0 0 0 0,0 0 1 0 0,-1 0-1 0 0,1 1 0 0 0,-1-1 0 0 0,1 3-28 0 0,-5-7 32 0 0,-1 0-1 0 0,1 1 1 0 0,0 0 0 0 0,-1-1-1 0 0,1 1 1 0 0,0-1-1 0 0,-1 1 1 0 0,0 0-1 0 0,1-1 1 0 0,-1 1-1 0 0,0 0 1 0 0,0-1 0 0 0,0 1-1 0 0,0 0 1 0 0,0-1-1 0 0,0 1 1 0 0,-1 0-1 0 0,1-1 1 0 0,-1 1-1 0 0,1-1 1 0 0,-1 1-1 0 0,1 0 1 0 0,-1-1 0 0 0,0 1-1 0 0,0-1 1 0 0,0 0-1 0 0,0 1 1 0 0,0-1-1 0 0,0 0 1 0 0,0 1-1 0 0,-1 0-31 0 0,-1 1 108 0 0,1-1-1 0 0,-1 0 1 0 0,1 1-1 0 0,-1-1 1 0 0,0 0-1 0 0,0 0 1 0 0,0 0-1 0 0,0-1 1 0 0,0 1-1 0 0,-1-1 1 0 0,1 1-1 0 0,0-1 1 0 0,-1 0-1 0 0,1 0 1 0 0,-1-1-108 0 0,-4 0-80 0 0,0 0 1 0 0,0-1-1 0 0,0-1 1 0 0,0 1-1 0 0,0-1 1 0 0,0 0-1 0 0,1-1 0 0 0,-1 0 1 0 0,1 0-1 0 0,-7-4 80 0 0,-10-4-1415 0 0,19 10 882 0 0,-3-1 78 0 0,6 1-3312 0 0,2 1-1893 0 0</inkml:trace>
  <inkml:trace contextRef="#ctx0" brushRef="#br0" timeOffset="16267.293">7017 2228 15976 0 0,'11'12'1111'0'0,"-9"-8"-709"0"0,1 0 0 0 0,-1 1 0 0 0,0-1 0 0 0,0 1-1 0 0,-1 0 1 0 0,1-1 0 0 0,-1 1 0 0 0,0 0 0 0 0,0 2-402 0 0,1 28-3342 0 0,-9-33-595 0 0,3-5-1072 0 0</inkml:trace>
  <inkml:trace contextRef="#ctx0" brushRef="#br0" timeOffset="16268.293">6994 2120 11968 0 0,'-20'-102'2227'0'0,"12"56"3364"0"0,7 42-4996 0 0,3 6-935 0 0,2 10-2038 0 0,-3-10 1490 0 0,1 4-887 0 0</inkml:trace>
  <inkml:trace contextRef="#ctx0" brushRef="#br0" timeOffset="16702.525">7270 2120 21967 0 0,'0'0'498'0'0,"0"0"72"0"0,-15 3 778 0 0,7 0-1584 0 0,0 0 0 0 0,1 0 0 0 0,-1 1 0 0 0,1-1 0 0 0,-1 2 0 0 0,1-1 0 0 0,0 1 0 0 0,1 0 0 0 0,-1 0 0 0 0,1 1 0 0 0,0 0 0 0 0,1 0 0 0 0,-1 1 0 0 0,1-1 0 0 0,0 1 0 0 0,0 1 236 0 0,2-3-311 0 0,0 1 0 0 0,0 1-1 0 0,1-1 1 0 0,-1 0-1 0 0,1 0 1 0 0,1 1-1 0 0,-1 3 312 0 0,1-9 39 0 0,1 0 0 0 0,0-1 0 0 0,0 1-1 0 0,0 0 1 0 0,0-1 0 0 0,1 1 0 0 0,-1 0-1 0 0,0 0 1 0 0,0-1 0 0 0,0 1 0 0 0,0 0-1 0 0,1-1 1 0 0,-1 1 0 0 0,0 0-1 0 0,1-1 1 0 0,-1 1 0 0 0,0-1 0 0 0,1 1-1 0 0,-1 0 1 0 0,1-1 0 0 0,-1 1 0 0 0,1-1-1 0 0,-1 1 1 0 0,1-1 0 0 0,0 0 0 0 0,-1 1-1 0 0,1-1 1 0 0,-1 0 0 0 0,1 1-1 0 0,0-1 1 0 0,-1 0 0 0 0,1 1 0 0 0,0-1-1 0 0,0 0 1 0 0,-1 0 0 0 0,1 0 0 0 0,0 0-1 0 0,-1 0 1 0 0,2 0-39 0 0,-1 0 71 0 0,1 0-1 0 0,-1 0 1 0 0,1-1-1 0 0,0 1 1 0 0,-1 0 0 0 0,1-1-1 0 0,-1 0 1 0 0,1 1-1 0 0,-1-1 1 0 0,1 0 0 0 0,-1 0-1 0 0,1 0 1 0 0,-1 1 0 0 0,0-2-1 0 0,1 1 1 0 0,-1 0-1 0 0,0 0 1 0 0,0 0 0 0 0,0 0-1 0 0,0-1 1 0 0,0 1-1 0 0,0-1-70 0 0,3-4 142 0 0,0-1-1 0 0,-1 0 0 0 0,0 0 1 0 0,1-3-142 0 0,2-6-84 0 0,-3 10 70 0 0,-1 0 0 0 0,0 0 0 0 0,0 0 1 0 0,-1 0-1 0 0,0 0 0 0 0,0-1 0 0 0,0 1 1 0 0,-1-4 13 0 0,0 6 15 0 0,0 0 1 0 0,0 0-1 0 0,-1 0 1 0 0,1 0-1 0 0,-1 0 1 0 0,0 0-1 0 0,0 0 0 0 0,-1 0 1 0 0,1 0-1 0 0,-1 1 1 0 0,0-1-1 0 0,0 1 1 0 0,0-1-1 0 0,0 0-15 0 0,-4-3-364 0 0,2 1 475 0 0,0 1 0 0 0,-1 0 0 0 0,0-1-1 0 0,0 2 1 0 0,-2-3-111 0 0,5 6-255 0 0,1 0 0 0 0,-1 0 1 0 0,0 0-1 0 0,0 0 0 0 0,0 0 0 0 0,0 0 0 0 0,0 0 1 0 0,-2 0 254 0 0,2 1-590 0 0,1 0 0 0 0,-1 0 0 0 0,0 0 1 0 0,0 0-1 0 0,0 0 0 0 0,0 0 0 0 0,1 0 1 0 0,-1 0-1 0 0,0 1 0 0 0,0-1 1 0 0,0 1 589 0 0,-3 1-5928 0 0</inkml:trace>
  <inkml:trace contextRef="#ctx0" brushRef="#br0" timeOffset="17273.779">7401 2106 18887 0 0,'0'0'430'0'0,"0"0"55"0"0,0 0 30 0 0,0 0-50 0 0,0 20-104 0 0,-1-11-975 0 0,0 0 1 0 0,-1 1-1 0 0,-1-1 0 0 0,1 0 0 0 0,-2 0 0 0 0,1 0 0 0 0,-4 6 614 0 0,-13 18-2052 0 0,20-32 2339 0 0,0-1 54 0 0,-15-4 2044 0 0,13 2-2233 0 0,0 0-1 0 0,0 0 0 0 0,0-1 1 0 0,0 1-1 0 0,0-1 0 0 0,0 1 1 0 0,1-1-1 0 0,0 0 0 0 0,-1 0 1 0 0,0-2-152 0 0,2 4-9 0 0,-1 0 0 0 0,1-1 0 0 0,-1 1 0 0 0,1 0 0 0 0,-1-1 0 0 0,1 1 0 0 0,0 0 0 0 0,-1-1 0 0 0,1 1 0 0 0,0-1 0 0 0,0 1 0 0 0,0-1 0 0 0,0 1 0 0 0,0 0 0 0 0,1-1 0 0 0,-1 1 0 0 0,0-1 0 0 0,1 1 0 0 0,-1 0 0 0 0,1-1 0 0 0,-1 1 0 0 0,1 0 0 0 0,0 0 0 0 0,0-1 9 0 0,0 1-99 0 0,0 1 0 0 0,0-1-1 0 0,0 0 1 0 0,0 1 0 0 0,0-1 0 0 0,1 1 0 0 0,-1 0 0 0 0,0-1 0 0 0,0 1 0 0 0,1 0-1 0 0,-1 0 1 0 0,0-1 0 0 0,1 1 0 0 0,-1 0 0 0 0,0 1 0 0 0,1-1 0 0 0,-1 0 99 0 0,25 5-782 0 0,-13-2 474 0 0,-2-2 437 0 0,0 0-1 0 0,0-1 0 0 0,1 0 1 0 0,-1-1-1 0 0,0 0 1 0 0,0-1-1 0 0,0 0 0 0 0,3-2-128 0 0,-4 1 552 0 0,-1 0-1 0 0,1 0 0 0 0,-1-1 1 0 0,0-1-1 0 0,0 1 0 0 0,0-1 1 0 0,-1-1-1 0 0,1 0 0 0 0,0-1-551 0 0,-7 5 59 0 0,-1 1-1 0 0,1-1 0 0 0,-1 1 0 0 0,0-1 0 0 0,1 1 1 0 0,-1-1-1 0 0,0 0 0 0 0,0 0 0 0 0,0 1 0 0 0,0-1 1 0 0,-1 0-1 0 0,1 0 0 0 0,0 0 0 0 0,-1 0 0 0 0,1 0 1 0 0,-1 0-1 0 0,0 0 0 0 0,0 0 0 0 0,0 0 1 0 0,0 0-1 0 0,0 0 0 0 0,0 0 0 0 0,0 0 0 0 0,-1 0 1 0 0,1 0-1 0 0,-1 0 0 0 0,1 0 0 0 0,-1 0 0 0 0,0 0 1 0 0,0 1-1 0 0,0-1 0 0 0,0 0 0 0 0,0 0 0 0 0,0 0-58 0 0,-3-4-718 0 0,0 1-1 0 0,-1-1 0 0 0,1 0 0 0 0,-3-1 719 0 0,-18-17-7774 0 0,18 18 1877 0 0</inkml:trace>
  <inkml:trace contextRef="#ctx0" brushRef="#br0" timeOffset="17667.971">7759 1883 21951 0 0,'0'0'646'0'0,"-10"13"236"0"0,4-6-502 0 0,0-1 1 0 0,-1 1-1 0 0,1-2 0 0 0,-6 4-380 0 0,-5 5 418 0 0,7-5-783 0 0,2-3 1 0 0,1 0 0 0 0,0 1 0 0 0,0 0 0 0 0,0 0-1 0 0,1 1 1 0 0,-2 2 364 0 0,7-8-10 0 0,0-1-1 0 0,0 1 1 0 0,0 0-1 0 0,1-1 1 0 0,-1 1-1 0 0,0-1 1 0 0,1 1-1 0 0,-1 0 1 0 0,1 0-1 0 0,0-1 1 0 0,0 1-1 0 0,-1 0 1 0 0,1 0-1 0 0,0 0 1 0 0,1-1-1 0 0,-1 1 1 0 0,0 0-1 0 0,0 0 1 0 0,1-1-1 0 0,-1 1 1 0 0,1 0-1 0 0,-1 0 1 0 0,1-1-1 0 0,0 1 1 0 0,0-1-1 0 0,0 1 0 0 0,0 0 1 0 0,0-1-1 0 0,0 0 1 0 0,0 1-1 0 0,0-1 1 0 0,0 0-1 0 0,1 1 1 0 0,-1-1-1 0 0,1 0 1 0 0,-1 0-1 0 0,1 0 11 0 0,13 10 58 0 0,-4-3 8 0 0,-1 0 0 0 0,0 0 0 0 0,6 7-66 0 0,-15-14 21 0 0,1 0 1 0 0,-1 1-1 0 0,0-1 0 0 0,0 1 0 0 0,0 0 0 0 0,0-1 0 0 0,0 1 0 0 0,0 0 1 0 0,0-1-1 0 0,0 1 0 0 0,-1 0 0 0 0,1 0 0 0 0,-1 0 0 0 0,1 0 0 0 0,-1 0 1 0 0,0 0-1 0 0,0 0 0 0 0,1 0 0 0 0,-2 1-21 0 0,0 0 62 0 0,0 1 0 0 0,0-1 1 0 0,0 1-1 0 0,-1-1 0 0 0,0 0 0 0 0,1 0 0 0 0,-1 0 0 0 0,0 0 1 0 0,-3 2-63 0 0,2-1 86 0 0,0 0 0 0 0,0-1 1 0 0,0 0-1 0 0,-1 0 0 0 0,1 0 1 0 0,-1 0-1 0 0,0 0 0 0 0,0-1 1 0 0,0 1-1 0 0,0-1 0 0 0,-1 0 1 0 0,0 0-87 0 0,-25 6-1958 0 0,-1-5-5229 0 0,16-1 463 0 0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CD203F5-E242-9C4E-BC50-1D3AE43A9E22}" type="datetimeFigureOut">
              <a:rPr lang="pt-BR" smtClean="0"/>
              <a:t>02/10/2019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PT"/>
              <a:t>Clique para editar os estilos de texto mestres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E4F687E-0BF2-DB49-AF11-05F92DCE0AA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13906250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4F687E-0BF2-DB49-AF11-05F92DCE0AA5}" type="slidenum">
              <a:rPr lang="pt-BR" smtClean="0"/>
              <a:t>1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45172743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E4F687E-0BF2-DB49-AF11-05F92DCE0AA5}" type="slidenum">
              <a:rPr lang="pt-BR" smtClean="0"/>
              <a:t>19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3748445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Slide Image Placeholder 1">
            <a:extLst>
              <a:ext uri="{FF2B5EF4-FFF2-40B4-BE49-F238E27FC236}">
                <a16:creationId xmlns:a16="http://schemas.microsoft.com/office/drawing/2014/main" id="{DCD8F9C6-23CB-475E-9CB6-34C15CEB1242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147" name="Notes Placeholder 2">
            <a:extLst>
              <a:ext uri="{FF2B5EF4-FFF2-40B4-BE49-F238E27FC236}">
                <a16:creationId xmlns:a16="http://schemas.microsoft.com/office/drawing/2014/main" id="{6AAEA7F6-F6D3-4603-A795-972BCC595013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r" eaLnBrk="1" hangingPunct="1">
              <a:spcBef>
                <a:spcPct val="0"/>
              </a:spcBef>
            </a:pPr>
            <a:r>
              <a:rPr lang="en-US" altLang="pt-PT"/>
              <a:t>Presentation slide 1 – with EuPEO logo at the bottom</a:t>
            </a:r>
          </a:p>
        </p:txBody>
      </p:sp>
      <p:sp>
        <p:nvSpPr>
          <p:cNvPr id="6148" name="Slide Number Placeholder 3">
            <a:extLst>
              <a:ext uri="{FF2B5EF4-FFF2-40B4-BE49-F238E27FC236}">
                <a16:creationId xmlns:a16="http://schemas.microsoft.com/office/drawing/2014/main" id="{6A1E21F2-8A6E-430C-B0BC-3665125A28C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9D686640-02B3-4394-8045-93D20C3681E1}" type="slidenum">
              <a:rPr lang="en-US" altLang="pt-PT" smtClean="0"/>
              <a:pPr/>
              <a:t>9</a:t>
            </a:fld>
            <a:endParaRPr lang="en-US" altLang="pt-PT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Slide Image Placeholder 1">
            <a:extLst>
              <a:ext uri="{FF2B5EF4-FFF2-40B4-BE49-F238E27FC236}">
                <a16:creationId xmlns:a16="http://schemas.microsoft.com/office/drawing/2014/main" id="{30A55BE9-D1C3-4D24-9648-5CFECFEBDC73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195" name="Notes Placeholder 2">
            <a:extLst>
              <a:ext uri="{FF2B5EF4-FFF2-40B4-BE49-F238E27FC236}">
                <a16:creationId xmlns:a16="http://schemas.microsoft.com/office/drawing/2014/main" id="{50498582-4506-4424-B9E0-3219CDFAE2BC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r" eaLnBrk="1" hangingPunct="1">
              <a:spcBef>
                <a:spcPct val="0"/>
              </a:spcBef>
            </a:pPr>
            <a:r>
              <a:rPr lang="en-US" altLang="pt-PT"/>
              <a:t>Presentation slide 1 – with EuPEO logo at the bottom</a:t>
            </a:r>
          </a:p>
        </p:txBody>
      </p:sp>
      <p:sp>
        <p:nvSpPr>
          <p:cNvPr id="8196" name="Slide Number Placeholder 3">
            <a:extLst>
              <a:ext uri="{FF2B5EF4-FFF2-40B4-BE49-F238E27FC236}">
                <a16:creationId xmlns:a16="http://schemas.microsoft.com/office/drawing/2014/main" id="{07150CBB-87A6-4273-8103-5D06B878965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96EC298E-378C-4070-A349-F26D9095A032}" type="slidenum">
              <a:rPr lang="en-US" altLang="pt-PT" smtClean="0"/>
              <a:pPr/>
              <a:t>10</a:t>
            </a:fld>
            <a:endParaRPr lang="en-US" altLang="pt-PT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Slide Image Placeholder 1">
            <a:extLst>
              <a:ext uri="{FF2B5EF4-FFF2-40B4-BE49-F238E27FC236}">
                <a16:creationId xmlns:a16="http://schemas.microsoft.com/office/drawing/2014/main" id="{124C2394-AA13-40A6-995E-2BC040D22A70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243" name="Notes Placeholder 2">
            <a:extLst>
              <a:ext uri="{FF2B5EF4-FFF2-40B4-BE49-F238E27FC236}">
                <a16:creationId xmlns:a16="http://schemas.microsoft.com/office/drawing/2014/main" id="{99386A20-439D-4490-B6E0-BD378DBA024D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r" eaLnBrk="1" hangingPunct="1">
              <a:spcBef>
                <a:spcPct val="0"/>
              </a:spcBef>
            </a:pPr>
            <a:r>
              <a:rPr lang="en-US" altLang="pt-PT"/>
              <a:t>Presentation slide 2 – with EuPEO logo at the top</a:t>
            </a:r>
          </a:p>
          <a:p>
            <a:pPr algn="r" eaLnBrk="1" hangingPunct="1">
              <a:spcBef>
                <a:spcPct val="0"/>
              </a:spcBef>
            </a:pPr>
            <a:endParaRPr lang="en-US" altLang="pt-PT"/>
          </a:p>
        </p:txBody>
      </p:sp>
      <p:sp>
        <p:nvSpPr>
          <p:cNvPr id="10244" name="Slide Number Placeholder 3">
            <a:extLst>
              <a:ext uri="{FF2B5EF4-FFF2-40B4-BE49-F238E27FC236}">
                <a16:creationId xmlns:a16="http://schemas.microsoft.com/office/drawing/2014/main" id="{8EE267CB-14D4-42ED-AA53-13A6EDD1D76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53EC0466-660C-42E2-AF95-055B88335195}" type="slidenum">
              <a:rPr lang="en-US" altLang="pt-PT" smtClean="0"/>
              <a:pPr/>
              <a:t>11</a:t>
            </a:fld>
            <a:endParaRPr lang="en-US" altLang="pt-PT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Slide Image Placeholder 1">
            <a:extLst>
              <a:ext uri="{FF2B5EF4-FFF2-40B4-BE49-F238E27FC236}">
                <a16:creationId xmlns:a16="http://schemas.microsoft.com/office/drawing/2014/main" id="{17FF99BC-41DE-462C-9AB1-8ACD420EEC02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291" name="Notes Placeholder 2">
            <a:extLst>
              <a:ext uri="{FF2B5EF4-FFF2-40B4-BE49-F238E27FC236}">
                <a16:creationId xmlns:a16="http://schemas.microsoft.com/office/drawing/2014/main" id="{EE2FE27B-D062-43B2-9743-10EB7D5A0CA1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r" eaLnBrk="1" hangingPunct="1">
              <a:spcBef>
                <a:spcPct val="0"/>
              </a:spcBef>
            </a:pPr>
            <a:r>
              <a:rPr lang="en-US" altLang="pt-PT"/>
              <a:t>Presentation slide 2 – with EuPEO logo at the top</a:t>
            </a:r>
          </a:p>
          <a:p>
            <a:pPr algn="r" eaLnBrk="1" hangingPunct="1">
              <a:spcBef>
                <a:spcPct val="0"/>
              </a:spcBef>
            </a:pPr>
            <a:endParaRPr lang="en-US" altLang="pt-PT"/>
          </a:p>
        </p:txBody>
      </p:sp>
      <p:sp>
        <p:nvSpPr>
          <p:cNvPr id="12292" name="Slide Number Placeholder 3">
            <a:extLst>
              <a:ext uri="{FF2B5EF4-FFF2-40B4-BE49-F238E27FC236}">
                <a16:creationId xmlns:a16="http://schemas.microsoft.com/office/drawing/2014/main" id="{6AEE2947-12B5-4629-8379-C66E5827F18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EB46FEC4-D663-4CB1-85FF-AA027BCBFC62}" type="slidenum">
              <a:rPr lang="en-US" altLang="pt-PT" smtClean="0"/>
              <a:pPr/>
              <a:t>12</a:t>
            </a:fld>
            <a:endParaRPr lang="en-US" altLang="pt-PT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Slide Image Placeholder 1">
            <a:extLst>
              <a:ext uri="{FF2B5EF4-FFF2-40B4-BE49-F238E27FC236}">
                <a16:creationId xmlns:a16="http://schemas.microsoft.com/office/drawing/2014/main" id="{22D54F2A-5670-4B74-ADCF-9957186500A0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4339" name="Notes Placeholder 2">
            <a:extLst>
              <a:ext uri="{FF2B5EF4-FFF2-40B4-BE49-F238E27FC236}">
                <a16:creationId xmlns:a16="http://schemas.microsoft.com/office/drawing/2014/main" id="{1B9EBDF7-CAFE-45EE-BCC6-4B59A0F58AFC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r" eaLnBrk="1" hangingPunct="1">
              <a:spcBef>
                <a:spcPct val="0"/>
              </a:spcBef>
            </a:pPr>
            <a:r>
              <a:rPr lang="en-US" altLang="pt-PT"/>
              <a:t>Presentation slide 2 – with EuPEO logo at the top</a:t>
            </a:r>
          </a:p>
          <a:p>
            <a:pPr algn="r" eaLnBrk="1" hangingPunct="1">
              <a:spcBef>
                <a:spcPct val="0"/>
              </a:spcBef>
            </a:pPr>
            <a:endParaRPr lang="en-US" altLang="pt-PT"/>
          </a:p>
        </p:txBody>
      </p:sp>
      <p:sp>
        <p:nvSpPr>
          <p:cNvPr id="14340" name="Slide Number Placeholder 3">
            <a:extLst>
              <a:ext uri="{FF2B5EF4-FFF2-40B4-BE49-F238E27FC236}">
                <a16:creationId xmlns:a16="http://schemas.microsoft.com/office/drawing/2014/main" id="{3FAEF7D3-FCCD-4D3D-8805-22BA9539E8F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C292AC3A-9806-41B3-B9C3-A61B46A0600C}" type="slidenum">
              <a:rPr lang="en-US" altLang="pt-PT" smtClean="0"/>
              <a:pPr/>
              <a:t>13</a:t>
            </a:fld>
            <a:endParaRPr lang="en-US" altLang="pt-PT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Slide Image Placeholder 1">
            <a:extLst>
              <a:ext uri="{FF2B5EF4-FFF2-40B4-BE49-F238E27FC236}">
                <a16:creationId xmlns:a16="http://schemas.microsoft.com/office/drawing/2014/main" id="{94C9D2D4-650F-432A-B247-FEC7BCC0CA98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6387" name="Notes Placeholder 2">
            <a:extLst>
              <a:ext uri="{FF2B5EF4-FFF2-40B4-BE49-F238E27FC236}">
                <a16:creationId xmlns:a16="http://schemas.microsoft.com/office/drawing/2014/main" id="{3BB53B40-CFD6-4616-ADB5-3302228394A5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r" eaLnBrk="1" hangingPunct="1">
              <a:spcBef>
                <a:spcPct val="0"/>
              </a:spcBef>
            </a:pPr>
            <a:r>
              <a:rPr lang="en-US" altLang="pt-PT"/>
              <a:t>Presentation slide 2 – with EuPEO logo at the top</a:t>
            </a:r>
          </a:p>
          <a:p>
            <a:pPr algn="r" eaLnBrk="1" hangingPunct="1">
              <a:spcBef>
                <a:spcPct val="0"/>
              </a:spcBef>
            </a:pPr>
            <a:endParaRPr lang="en-US" altLang="pt-PT"/>
          </a:p>
        </p:txBody>
      </p:sp>
      <p:sp>
        <p:nvSpPr>
          <p:cNvPr id="16388" name="Slide Number Placeholder 3">
            <a:extLst>
              <a:ext uri="{FF2B5EF4-FFF2-40B4-BE49-F238E27FC236}">
                <a16:creationId xmlns:a16="http://schemas.microsoft.com/office/drawing/2014/main" id="{63A94AA0-26B4-4F37-B5DD-525A708288C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33B2286D-CE23-4850-858E-A9C5F326964F}" type="slidenum">
              <a:rPr lang="en-US" altLang="pt-PT" smtClean="0"/>
              <a:pPr/>
              <a:t>14</a:t>
            </a:fld>
            <a:endParaRPr lang="en-US" altLang="pt-PT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Slide Image Placeholder 1">
            <a:extLst>
              <a:ext uri="{FF2B5EF4-FFF2-40B4-BE49-F238E27FC236}">
                <a16:creationId xmlns:a16="http://schemas.microsoft.com/office/drawing/2014/main" id="{AF94BE21-61AA-4408-BB78-E933A6A0AD3D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8435" name="Notes Placeholder 2">
            <a:extLst>
              <a:ext uri="{FF2B5EF4-FFF2-40B4-BE49-F238E27FC236}">
                <a16:creationId xmlns:a16="http://schemas.microsoft.com/office/drawing/2014/main" id="{ABFB436F-65CA-46E2-B0D5-EF747B9057A2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r" eaLnBrk="1" hangingPunct="1">
              <a:spcBef>
                <a:spcPct val="0"/>
              </a:spcBef>
            </a:pPr>
            <a:r>
              <a:rPr lang="en-US" altLang="pt-PT"/>
              <a:t>Presentation slide 2 – with EuPEO logo at the top</a:t>
            </a:r>
          </a:p>
          <a:p>
            <a:pPr algn="r" eaLnBrk="1" hangingPunct="1">
              <a:spcBef>
                <a:spcPct val="0"/>
              </a:spcBef>
            </a:pPr>
            <a:endParaRPr lang="en-US" altLang="pt-PT"/>
          </a:p>
        </p:txBody>
      </p:sp>
      <p:sp>
        <p:nvSpPr>
          <p:cNvPr id="18436" name="Slide Number Placeholder 3">
            <a:extLst>
              <a:ext uri="{FF2B5EF4-FFF2-40B4-BE49-F238E27FC236}">
                <a16:creationId xmlns:a16="http://schemas.microsoft.com/office/drawing/2014/main" id="{E325FB5D-25B5-4ECB-A1A0-BAB86579E8E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9B856538-ABC6-456F-92D5-C7064F13FB67}" type="slidenum">
              <a:rPr lang="en-US" altLang="pt-PT" smtClean="0"/>
              <a:pPr/>
              <a:t>15</a:t>
            </a:fld>
            <a:endParaRPr lang="en-US" altLang="pt-PT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E4F687E-0BF2-DB49-AF11-05F92DCE0AA5}" type="slidenum">
              <a:rPr lang="pt-BR" smtClean="0"/>
              <a:t>18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27132155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PT"/>
              <a:t>Clique para editar estilo do título mestre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PT"/>
              <a:t>Clique para editar o estilo do subtítulo mestre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13C81-DFCD-CB4B-B322-2606C76E5349}" type="datetimeFigureOut">
              <a:rPr lang="pt-BR" smtClean="0"/>
              <a:t>02/10/2019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86A6C1-9BD4-B94F-BB1E-AB27594E007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807411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Clique para editar estilo do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PT"/>
              <a:t>Clique para editar os estilos de texto mestres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13C81-DFCD-CB4B-B322-2606C76E5349}" type="datetimeFigureOut">
              <a:rPr lang="pt-BR" smtClean="0"/>
              <a:t>02/10/2019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86A6C1-9BD4-B94F-BB1E-AB27594E007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641709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pt-PT"/>
              <a:t>Clique para editar estilo do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pt-PT"/>
              <a:t>Clique para editar os estilos de texto mestres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13C81-DFCD-CB4B-B322-2606C76E5349}" type="datetimeFigureOut">
              <a:rPr lang="pt-BR" smtClean="0"/>
              <a:t>02/10/2019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86A6C1-9BD4-B94F-BB1E-AB27594E007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0729457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Clique para editar estilo do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PT"/>
              <a:t>Clique para editar os estilos de texto mestres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13C81-DFCD-CB4B-B322-2606C76E5349}" type="datetimeFigureOut">
              <a:rPr lang="pt-BR" smtClean="0"/>
              <a:t>02/10/2019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86A6C1-9BD4-B94F-BB1E-AB27594E007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9823053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PT"/>
              <a:t>Clique para editar estilo do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PT"/>
              <a:t>Clique para editar os estilos de texto mestres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13C81-DFCD-CB4B-B322-2606C76E5349}" type="datetimeFigureOut">
              <a:rPr lang="pt-BR" smtClean="0"/>
              <a:t>02/10/2019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86A6C1-9BD4-B94F-BB1E-AB27594E007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8989708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Clique para editar estilo do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pt-PT"/>
              <a:t>Clique para editar os estilos de texto mestres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pt-PT"/>
              <a:t>Clique para editar os estilos de texto mestres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13C81-DFCD-CB4B-B322-2606C76E5349}" type="datetimeFigureOut">
              <a:rPr lang="pt-BR" smtClean="0"/>
              <a:t>02/10/2019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86A6C1-9BD4-B94F-BB1E-AB27594E007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012150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pt-PT"/>
              <a:t>Clique para editar estilo do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PT"/>
              <a:t>Clique para editar os estilos de texto mestres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pt-PT"/>
              <a:t>Clique para editar os estilos de texto mestres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PT"/>
              <a:t>Clique para editar os estilos de texto mestres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pt-PT"/>
              <a:t>Clique para editar os estilos de texto mestres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13C81-DFCD-CB4B-B322-2606C76E5349}" type="datetimeFigureOut">
              <a:rPr lang="pt-BR" smtClean="0"/>
              <a:t>02/10/2019</a:t>
            </a:fld>
            <a:endParaRPr lang="pt-B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86A6C1-9BD4-B94F-BB1E-AB27594E007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147675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Clique para editar estilo do título mestre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13C81-DFCD-CB4B-B322-2606C76E5349}" type="datetimeFigureOut">
              <a:rPr lang="pt-BR" smtClean="0"/>
              <a:t>02/10/2019</a:t>
            </a:fld>
            <a:endParaRPr lang="pt-B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86A6C1-9BD4-B94F-BB1E-AB27594E007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0455196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13C81-DFCD-CB4B-B322-2606C76E5349}" type="datetimeFigureOut">
              <a:rPr lang="pt-BR" smtClean="0"/>
              <a:t>02/10/2019</a:t>
            </a:fld>
            <a:endParaRPr lang="pt-B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86A6C1-9BD4-B94F-BB1E-AB27594E007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382804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PT"/>
              <a:t>Clique para editar estilo do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PT"/>
              <a:t>Clique para editar os estilos de texto mestres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PT"/>
              <a:t>Clique para editar os estilos de texto mestres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13C81-DFCD-CB4B-B322-2606C76E5349}" type="datetimeFigureOut">
              <a:rPr lang="pt-BR" smtClean="0"/>
              <a:t>02/10/2019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86A6C1-9BD4-B94F-BB1E-AB27594E007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8840780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PT"/>
              <a:t>Clique para editar estilo do título mestre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t-PT"/>
              <a:t>Arraste a imagem para o espaço reservado ou clique no ícone para adicionar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PT"/>
              <a:t>Clique para editar os estilos de texto mestres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13C81-DFCD-CB4B-B322-2606C76E5349}" type="datetimeFigureOut">
              <a:rPr lang="pt-BR" smtClean="0"/>
              <a:t>02/10/2019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86A6C1-9BD4-B94F-BB1E-AB27594E007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0533777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PT"/>
              <a:t>Clique para editar estilo do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PT"/>
              <a:t>Clique para editar os estilos de texto mestres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3F13C81-DFCD-CB4B-B322-2606C76E5349}" type="datetimeFigureOut">
              <a:rPr lang="pt-BR" smtClean="0"/>
              <a:t>02/10/2019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6A6C1-9BD4-B94F-BB1E-AB27594E007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2459447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11.jpg"/><Relationship Id="rId3" Type="http://schemas.openxmlformats.org/officeDocument/2006/relationships/image" Target="../media/image1.PNG"/><Relationship Id="rId7" Type="http://schemas.openxmlformats.org/officeDocument/2006/relationships/image" Target="../media/image5.jpg"/><Relationship Id="rId12" Type="http://schemas.openxmlformats.org/officeDocument/2006/relationships/image" Target="../media/image10.png"/><Relationship Id="rId17" Type="http://schemas.openxmlformats.org/officeDocument/2006/relationships/image" Target="../media/image15.jpe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1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jpg"/><Relationship Id="rId11" Type="http://schemas.openxmlformats.org/officeDocument/2006/relationships/image" Target="../media/image9.jpeg"/><Relationship Id="rId5" Type="http://schemas.openxmlformats.org/officeDocument/2006/relationships/image" Target="../media/image3.emf"/><Relationship Id="rId15" Type="http://schemas.openxmlformats.org/officeDocument/2006/relationships/image" Target="../media/image13.tiff"/><Relationship Id="rId10" Type="http://schemas.openxmlformats.org/officeDocument/2006/relationships/image" Target="../media/image8.emf"/><Relationship Id="rId4" Type="http://schemas.openxmlformats.org/officeDocument/2006/relationships/image" Target="../media/image2.gif"/><Relationship Id="rId9" Type="http://schemas.openxmlformats.org/officeDocument/2006/relationships/image" Target="../media/image7.png"/><Relationship Id="rId14" Type="http://schemas.openxmlformats.org/officeDocument/2006/relationships/image" Target="../media/image1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7.png"/><Relationship Id="rId4" Type="http://schemas.openxmlformats.org/officeDocument/2006/relationships/image" Target="../media/image16.e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7.png"/><Relationship Id="rId4" Type="http://schemas.openxmlformats.org/officeDocument/2006/relationships/image" Target="../media/image16.e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e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7.png"/><Relationship Id="rId4" Type="http://schemas.openxmlformats.org/officeDocument/2006/relationships/image" Target="../media/image16.e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e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7.png"/><Relationship Id="rId4" Type="http://schemas.openxmlformats.org/officeDocument/2006/relationships/image" Target="../media/image16.e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em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7.png"/><Relationship Id="rId4" Type="http://schemas.openxmlformats.org/officeDocument/2006/relationships/image" Target="../media/image16.em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mailto:asousa@fmh.ulisboa.pt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7.png"/><Relationship Id="rId4" Type="http://schemas.openxmlformats.org/officeDocument/2006/relationships/image" Target="../media/image16.em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em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7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em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8.emf"/><Relationship Id="rId5" Type="http://schemas.openxmlformats.org/officeDocument/2006/relationships/customXml" Target="../ink/ink1.xml"/><Relationship Id="rId4" Type="http://schemas.openxmlformats.org/officeDocument/2006/relationships/image" Target="../media/image27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9.jp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7" Type="http://schemas.openxmlformats.org/officeDocument/2006/relationships/hyperlink" Target="http://inqueritos.fmh.ulisboa.pt/index.php/958856?lang=en" TargetMode="External"/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1.xml"/><Relationship Id="rId6" Type="http://schemas.openxmlformats.org/officeDocument/2006/relationships/hyperlink" Target="http://inqueritos.fmh.ulisboa.pt/index.php/574826?lang=en" TargetMode="External"/><Relationship Id="rId5" Type="http://schemas.openxmlformats.org/officeDocument/2006/relationships/hyperlink" Target="http://inqueritos.fmh.ulisboa.pt/index.php/836448?lang=en" TargetMode="External"/><Relationship Id="rId4" Type="http://schemas.openxmlformats.org/officeDocument/2006/relationships/hyperlink" Target="http://inqueritos.fmh.ulisboa.pt/index.php/665996?lang=en" TargetMode="Externa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0.emf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1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7.png"/><Relationship Id="rId4" Type="http://schemas.openxmlformats.org/officeDocument/2006/relationships/image" Target="../media/image16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ângulo 14"/>
          <p:cNvSpPr/>
          <p:nvPr/>
        </p:nvSpPr>
        <p:spPr>
          <a:xfrm>
            <a:off x="0" y="-4592"/>
            <a:ext cx="9144000" cy="167994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GB" sz="3200" b="1" dirty="0" err="1">
                <a:solidFill>
                  <a:schemeClr val="tx2"/>
                </a:solidFill>
              </a:rPr>
              <a:t>EuPEO</a:t>
            </a:r>
            <a:r>
              <a:rPr lang="en-GB" sz="3200" b="1" dirty="0">
                <a:solidFill>
                  <a:schemeClr val="tx2"/>
                </a:solidFill>
              </a:rPr>
              <a:t> 3</a:t>
            </a:r>
            <a:r>
              <a:rPr lang="en-GB" sz="3200" b="1" baseline="30000" dirty="0">
                <a:solidFill>
                  <a:schemeClr val="tx2"/>
                </a:solidFill>
              </a:rPr>
              <a:t>rd</a:t>
            </a:r>
            <a:r>
              <a:rPr lang="en-GB" sz="3200" b="1" dirty="0">
                <a:solidFill>
                  <a:schemeClr val="tx2"/>
                </a:solidFill>
              </a:rPr>
              <a:t> Transnational Project Meeting </a:t>
            </a:r>
          </a:p>
          <a:p>
            <a:pPr algn="ctr">
              <a:defRPr/>
            </a:pPr>
            <a:r>
              <a:rPr lang="en-GB" sz="3200" b="1" dirty="0">
                <a:solidFill>
                  <a:schemeClr val="tx2"/>
                </a:solidFill>
              </a:rPr>
              <a:t>Ljubljana,</a:t>
            </a:r>
            <a:r>
              <a:rPr lang="en-GB" sz="3200" dirty="0">
                <a:solidFill>
                  <a:schemeClr val="tx2"/>
                </a:solidFill>
              </a:rPr>
              <a:t> </a:t>
            </a:r>
            <a:r>
              <a:rPr lang="en-GB" sz="3200" b="1" dirty="0">
                <a:solidFill>
                  <a:schemeClr val="tx2"/>
                </a:solidFill>
              </a:rPr>
              <a:t>25-28 September 2019</a:t>
            </a:r>
            <a:endParaRPr lang="en-GB" altLang="pt-PT" sz="3200" dirty="0">
              <a:solidFill>
                <a:schemeClr val="tx2"/>
              </a:solidFill>
              <a:latin typeface="Tahoma" panose="020B0604030504040204" pitchFamily="34" charset="0"/>
            </a:endParaRPr>
          </a:p>
        </p:txBody>
      </p:sp>
      <p:pic>
        <p:nvPicPr>
          <p:cNvPr id="10" name="Imagem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4184" y="2990484"/>
            <a:ext cx="2586175" cy="406758"/>
          </a:xfrm>
          <a:prstGeom prst="rect">
            <a:avLst/>
          </a:prstGeom>
        </p:spPr>
      </p:pic>
      <p:pic>
        <p:nvPicPr>
          <p:cNvPr id="11" name="Imagem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2962" y="4139911"/>
            <a:ext cx="1054862" cy="507145"/>
          </a:xfrm>
          <a:prstGeom prst="rect">
            <a:avLst/>
          </a:prstGeom>
        </p:spPr>
      </p:pic>
      <p:pic>
        <p:nvPicPr>
          <p:cNvPr id="12" name="Imagem 1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128" y="5122410"/>
            <a:ext cx="890286" cy="844300"/>
          </a:xfrm>
          <a:prstGeom prst="rect">
            <a:avLst/>
          </a:prstGeom>
        </p:spPr>
      </p:pic>
      <p:pic>
        <p:nvPicPr>
          <p:cNvPr id="13" name="Imagem 1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62058" y="2886257"/>
            <a:ext cx="1257795" cy="923532"/>
          </a:xfrm>
          <a:prstGeom prst="rect">
            <a:avLst/>
          </a:prstGeom>
        </p:spPr>
      </p:pic>
      <p:pic>
        <p:nvPicPr>
          <p:cNvPr id="15" name="Imagem 14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52002" y="4913931"/>
            <a:ext cx="1008432" cy="1034012"/>
          </a:xfrm>
          <a:prstGeom prst="rect">
            <a:avLst/>
          </a:prstGeom>
        </p:spPr>
      </p:pic>
      <p:pic>
        <p:nvPicPr>
          <p:cNvPr id="16" name="Imagem 15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8665" y="1951148"/>
            <a:ext cx="2293394" cy="715539"/>
          </a:xfrm>
          <a:prstGeom prst="rect">
            <a:avLst/>
          </a:prstGeom>
          <a:solidFill>
            <a:schemeClr val="accent5"/>
          </a:solidFill>
        </p:spPr>
      </p:pic>
      <p:pic>
        <p:nvPicPr>
          <p:cNvPr id="19" name="Imagem 18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0589" y="1848865"/>
            <a:ext cx="1245524" cy="932942"/>
          </a:xfrm>
          <a:prstGeom prst="rect">
            <a:avLst/>
          </a:prstGeom>
        </p:spPr>
      </p:pic>
      <p:pic>
        <p:nvPicPr>
          <p:cNvPr id="2" name="Imagem 1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4184" y="3406292"/>
            <a:ext cx="1184174" cy="1675755"/>
          </a:xfrm>
          <a:prstGeom prst="rect">
            <a:avLst/>
          </a:prstGeom>
        </p:spPr>
      </p:pic>
      <p:pic>
        <p:nvPicPr>
          <p:cNvPr id="3" name="Imagem 2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8516" y="2781807"/>
            <a:ext cx="1335406" cy="943667"/>
          </a:xfrm>
          <a:prstGeom prst="rect">
            <a:avLst/>
          </a:prstGeom>
        </p:spPr>
      </p:pic>
      <p:pic>
        <p:nvPicPr>
          <p:cNvPr id="5" name="Imagem 4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40063" y="3826273"/>
            <a:ext cx="1832311" cy="835791"/>
          </a:xfrm>
          <a:prstGeom prst="rect">
            <a:avLst/>
          </a:prstGeom>
        </p:spPr>
      </p:pic>
      <p:pic>
        <p:nvPicPr>
          <p:cNvPr id="18" name="Imagem 17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12033" y="4414176"/>
            <a:ext cx="1357844" cy="472179"/>
          </a:xfrm>
          <a:prstGeom prst="rect">
            <a:avLst/>
          </a:prstGeom>
        </p:spPr>
      </p:pic>
      <p:pic>
        <p:nvPicPr>
          <p:cNvPr id="14" name="Imagem 13"/>
          <p:cNvPicPr preferRelativeResize="0">
            <a:picLocks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40679" y="5430937"/>
            <a:ext cx="1100551" cy="475968"/>
          </a:xfrm>
          <a:prstGeom prst="rect">
            <a:avLst/>
          </a:prstGeom>
        </p:spPr>
      </p:pic>
      <p:pic>
        <p:nvPicPr>
          <p:cNvPr id="6" name="Imagem 5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3648333" y="1953055"/>
            <a:ext cx="2123083" cy="749945"/>
          </a:xfrm>
          <a:prstGeom prst="rect">
            <a:avLst/>
          </a:prstGeom>
        </p:spPr>
      </p:pic>
      <p:pic>
        <p:nvPicPr>
          <p:cNvPr id="20" name="Picture 3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4949546" y="6170802"/>
            <a:ext cx="4194454" cy="687198"/>
          </a:xfrm>
          <a:prstGeom prst="rect">
            <a:avLst/>
          </a:prstGeom>
        </p:spPr>
      </p:pic>
      <p:pic>
        <p:nvPicPr>
          <p:cNvPr id="21" name="Picture 6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245060"/>
            <a:ext cx="2145837" cy="612940"/>
          </a:xfrm>
          <a:prstGeom prst="rect">
            <a:avLst/>
          </a:prstGeom>
        </p:spPr>
      </p:pic>
      <p:sp>
        <p:nvSpPr>
          <p:cNvPr id="22" name="Rounded Rectangle 6"/>
          <p:cNvSpPr/>
          <p:nvPr/>
        </p:nvSpPr>
        <p:spPr>
          <a:xfrm>
            <a:off x="154792" y="6211840"/>
            <a:ext cx="8989208" cy="45719"/>
          </a:xfrm>
          <a:prstGeom prst="roundRect">
            <a:avLst/>
          </a:prstGeom>
          <a:solidFill>
            <a:srgbClr val="003366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23771868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>
            <a:extLst>
              <a:ext uri="{FF2B5EF4-FFF2-40B4-BE49-F238E27FC236}">
                <a16:creationId xmlns:a16="http://schemas.microsoft.com/office/drawing/2014/main" id="{68BA5AB5-8C8A-4457-A693-33066EFD761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23900" y="1814835"/>
            <a:ext cx="7696200" cy="990600"/>
          </a:xfrm>
        </p:spPr>
        <p:txBody>
          <a:bodyPr wrap="none" anchor="t"/>
          <a:lstStyle/>
          <a:p>
            <a:pPr algn="l" eaLnBrk="1" hangingPunct="1">
              <a:spcAft>
                <a:spcPts val="600"/>
              </a:spcAft>
            </a:pPr>
            <a:r>
              <a:rPr lang="en-US" altLang="pt-PT" sz="3200" b="1" dirty="0">
                <a:solidFill>
                  <a:srgbClr val="384477"/>
                </a:solidFill>
                <a:latin typeface="Verdana" panose="020B0604030504040204" pitchFamily="34" charset="0"/>
                <a:ea typeface="ＭＳ Ｐゴシック" panose="020B0600070205080204" pitchFamily="34" charset="-128"/>
              </a:rPr>
              <a:t>Split Budget by Partner - 2019</a:t>
            </a:r>
          </a:p>
        </p:txBody>
      </p:sp>
      <p:pic>
        <p:nvPicPr>
          <p:cNvPr id="7174" name="Picture 4">
            <a:extLst>
              <a:ext uri="{FF2B5EF4-FFF2-40B4-BE49-F238E27FC236}">
                <a16:creationId xmlns:a16="http://schemas.microsoft.com/office/drawing/2014/main" id="{3B234DDD-7B82-4B53-82D1-C606FD084C9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3145930"/>
            <a:ext cx="8915400" cy="26167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2">
            <a:extLst>
              <a:ext uri="{FF2B5EF4-FFF2-40B4-BE49-F238E27FC236}">
                <a16:creationId xmlns:a16="http://schemas.microsoft.com/office/drawing/2014/main" id="{2E1F257D-74C6-48BD-A944-EF17EB447F7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864" y="283913"/>
            <a:ext cx="1865376" cy="1379793"/>
          </a:xfrm>
          <a:prstGeom prst="rect">
            <a:avLst/>
          </a:prstGeom>
        </p:spPr>
      </p:pic>
      <p:pic>
        <p:nvPicPr>
          <p:cNvPr id="8" name="Picture 107">
            <a:extLst>
              <a:ext uri="{FF2B5EF4-FFF2-40B4-BE49-F238E27FC236}">
                <a16:creationId xmlns:a16="http://schemas.microsoft.com/office/drawing/2014/main" id="{9B5C828D-478B-4853-B3DF-F1AE9201263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18332" y="1222062"/>
            <a:ext cx="1542343" cy="4416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ctângulo 14">
            <a:extLst>
              <a:ext uri="{FF2B5EF4-FFF2-40B4-BE49-F238E27FC236}">
                <a16:creationId xmlns:a16="http://schemas.microsoft.com/office/drawing/2014/main" id="{BE1A9782-D625-45A0-A3AD-649991EA23C0}"/>
              </a:ext>
            </a:extLst>
          </p:cNvPr>
          <p:cNvSpPr/>
          <p:nvPr/>
        </p:nvSpPr>
        <p:spPr>
          <a:xfrm>
            <a:off x="3803904" y="-4262"/>
            <a:ext cx="5340096" cy="167994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GB" sz="2800" b="1" dirty="0" err="1">
                <a:solidFill>
                  <a:schemeClr val="tx2"/>
                </a:solidFill>
              </a:rPr>
              <a:t>EuPEO</a:t>
            </a:r>
            <a:r>
              <a:rPr lang="en-GB" sz="2800" b="1" dirty="0">
                <a:solidFill>
                  <a:schemeClr val="tx2"/>
                </a:solidFill>
              </a:rPr>
              <a:t> </a:t>
            </a:r>
          </a:p>
          <a:p>
            <a:pPr algn="ctr">
              <a:defRPr/>
            </a:pPr>
            <a:r>
              <a:rPr lang="en-GB" sz="2800" b="1" dirty="0">
                <a:solidFill>
                  <a:schemeClr val="tx2"/>
                </a:solidFill>
              </a:rPr>
              <a:t>3</a:t>
            </a:r>
            <a:r>
              <a:rPr lang="en-GB" sz="2800" b="1" baseline="30000" dirty="0">
                <a:solidFill>
                  <a:schemeClr val="tx2"/>
                </a:solidFill>
              </a:rPr>
              <a:t>rd</a:t>
            </a:r>
            <a:r>
              <a:rPr lang="en-GB" sz="2800" b="1" dirty="0">
                <a:solidFill>
                  <a:schemeClr val="tx2"/>
                </a:solidFill>
              </a:rPr>
              <a:t>  Transnational Project Meeting </a:t>
            </a:r>
          </a:p>
          <a:p>
            <a:pPr algn="ctr">
              <a:defRPr/>
            </a:pPr>
            <a:r>
              <a:rPr lang="en-GB" sz="2800" b="1" dirty="0">
                <a:solidFill>
                  <a:schemeClr val="tx2"/>
                </a:solidFill>
              </a:rPr>
              <a:t>Ljubljana,</a:t>
            </a:r>
            <a:r>
              <a:rPr lang="en-GB" sz="2800" dirty="0">
                <a:solidFill>
                  <a:schemeClr val="tx2"/>
                </a:solidFill>
              </a:rPr>
              <a:t> </a:t>
            </a:r>
            <a:r>
              <a:rPr lang="en-GB" sz="2800" b="1" dirty="0">
                <a:solidFill>
                  <a:schemeClr val="tx2"/>
                </a:solidFill>
              </a:rPr>
              <a:t>25-28 September 2019</a:t>
            </a:r>
            <a:endParaRPr lang="en-GB" altLang="pt-PT" sz="2800" dirty="0">
              <a:solidFill>
                <a:schemeClr val="tx2"/>
              </a:solidFill>
              <a:latin typeface="Tahoma" panose="020B0604030504040204" pitchFamily="34" charset="0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>
            <a:extLst>
              <a:ext uri="{FF2B5EF4-FFF2-40B4-BE49-F238E27FC236}">
                <a16:creationId xmlns:a16="http://schemas.microsoft.com/office/drawing/2014/main" id="{C93B3A0F-C699-4F15-B110-F4E741ED297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55650" y="1687510"/>
            <a:ext cx="7696200" cy="990600"/>
          </a:xfrm>
        </p:spPr>
        <p:txBody>
          <a:bodyPr wrap="none" anchor="t"/>
          <a:lstStyle/>
          <a:p>
            <a:pPr eaLnBrk="1" hangingPunct="1">
              <a:spcAft>
                <a:spcPts val="600"/>
              </a:spcAft>
            </a:pPr>
            <a:r>
              <a:rPr lang="en-US" altLang="pt-PT" sz="3200" b="1" dirty="0">
                <a:solidFill>
                  <a:srgbClr val="384477"/>
                </a:solidFill>
                <a:latin typeface="Verdana" panose="020B0604030504040204" pitchFamily="34" charset="0"/>
                <a:ea typeface="ＭＳ Ｐゴシック" panose="020B0600070205080204" pitchFamily="34" charset="-128"/>
              </a:rPr>
              <a:t>Financial Reporting</a:t>
            </a:r>
          </a:p>
        </p:txBody>
      </p:sp>
      <p:sp>
        <p:nvSpPr>
          <p:cNvPr id="12" name="Subtitle 1">
            <a:extLst>
              <a:ext uri="{FF2B5EF4-FFF2-40B4-BE49-F238E27FC236}">
                <a16:creationId xmlns:a16="http://schemas.microsoft.com/office/drawing/2014/main" id="{C3B0651A-3FB3-4957-8E3C-691E186A5DE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88950" y="5715000"/>
            <a:ext cx="8763000" cy="685800"/>
          </a:xfrm>
        </p:spPr>
        <p:txBody>
          <a:bodyPr/>
          <a:lstStyle/>
          <a:p>
            <a:pPr marL="457200" indent="-457200" algn="just">
              <a:buFontTx/>
              <a:buChar char="-"/>
              <a:defRPr/>
            </a:pPr>
            <a:r>
              <a:rPr lang="pt-PT" dirty="0" err="1"/>
              <a:t>Based</a:t>
            </a:r>
            <a:r>
              <a:rPr lang="pt-PT" dirty="0"/>
              <a:t> </a:t>
            </a:r>
            <a:r>
              <a:rPr lang="pt-PT" dirty="0" err="1"/>
              <a:t>on</a:t>
            </a:r>
            <a:r>
              <a:rPr lang="pt-PT" dirty="0"/>
              <a:t> </a:t>
            </a:r>
            <a:r>
              <a:rPr lang="pt-PT" dirty="0" err="1"/>
              <a:t>information</a:t>
            </a:r>
            <a:r>
              <a:rPr lang="pt-PT" dirty="0"/>
              <a:t> </a:t>
            </a:r>
            <a:r>
              <a:rPr lang="pt-PT" dirty="0" err="1"/>
              <a:t>received</a:t>
            </a:r>
            <a:endParaRPr lang="pt-PT" dirty="0"/>
          </a:p>
        </p:txBody>
      </p:sp>
      <p:pic>
        <p:nvPicPr>
          <p:cNvPr id="9223" name="Picture 1">
            <a:extLst>
              <a:ext uri="{FF2B5EF4-FFF2-40B4-BE49-F238E27FC236}">
                <a16:creationId xmlns:a16="http://schemas.microsoft.com/office/drawing/2014/main" id="{006F934F-0FFF-459C-B57A-3FFC38E2335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2819400"/>
            <a:ext cx="8902700" cy="23510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2">
            <a:extLst>
              <a:ext uri="{FF2B5EF4-FFF2-40B4-BE49-F238E27FC236}">
                <a16:creationId xmlns:a16="http://schemas.microsoft.com/office/drawing/2014/main" id="{135237FB-C9F3-44BE-A030-995601C4EC9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864" y="283913"/>
            <a:ext cx="1865376" cy="1379793"/>
          </a:xfrm>
          <a:prstGeom prst="rect">
            <a:avLst/>
          </a:prstGeom>
        </p:spPr>
      </p:pic>
      <p:pic>
        <p:nvPicPr>
          <p:cNvPr id="9" name="Picture 107">
            <a:extLst>
              <a:ext uri="{FF2B5EF4-FFF2-40B4-BE49-F238E27FC236}">
                <a16:creationId xmlns:a16="http://schemas.microsoft.com/office/drawing/2014/main" id="{ADA31F9D-72B3-4398-A406-C759C4636E2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18332" y="1222062"/>
            <a:ext cx="1542343" cy="4416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Rectângulo 14">
            <a:extLst>
              <a:ext uri="{FF2B5EF4-FFF2-40B4-BE49-F238E27FC236}">
                <a16:creationId xmlns:a16="http://schemas.microsoft.com/office/drawing/2014/main" id="{B3C7383A-BE71-4C94-AD9C-7F9F17C5A0FF}"/>
              </a:ext>
            </a:extLst>
          </p:cNvPr>
          <p:cNvSpPr/>
          <p:nvPr/>
        </p:nvSpPr>
        <p:spPr>
          <a:xfrm>
            <a:off x="3803904" y="-4262"/>
            <a:ext cx="5340096" cy="167994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GB" sz="2800" b="1" dirty="0" err="1">
                <a:solidFill>
                  <a:schemeClr val="tx2"/>
                </a:solidFill>
              </a:rPr>
              <a:t>EuPEO</a:t>
            </a:r>
            <a:r>
              <a:rPr lang="en-GB" sz="2800" b="1" dirty="0">
                <a:solidFill>
                  <a:schemeClr val="tx2"/>
                </a:solidFill>
              </a:rPr>
              <a:t> </a:t>
            </a:r>
          </a:p>
          <a:p>
            <a:pPr algn="ctr">
              <a:defRPr/>
            </a:pPr>
            <a:r>
              <a:rPr lang="en-GB" sz="2800" b="1" dirty="0">
                <a:solidFill>
                  <a:schemeClr val="tx2"/>
                </a:solidFill>
              </a:rPr>
              <a:t>3</a:t>
            </a:r>
            <a:r>
              <a:rPr lang="en-GB" sz="2800" b="1" baseline="30000" dirty="0">
                <a:solidFill>
                  <a:schemeClr val="tx2"/>
                </a:solidFill>
              </a:rPr>
              <a:t>rd</a:t>
            </a:r>
            <a:r>
              <a:rPr lang="en-GB" sz="2800" b="1" dirty="0">
                <a:solidFill>
                  <a:schemeClr val="tx2"/>
                </a:solidFill>
              </a:rPr>
              <a:t>  Transnational Project Meeting </a:t>
            </a:r>
          </a:p>
          <a:p>
            <a:pPr algn="ctr">
              <a:defRPr/>
            </a:pPr>
            <a:r>
              <a:rPr lang="en-GB" sz="2800" b="1" dirty="0">
                <a:solidFill>
                  <a:schemeClr val="tx2"/>
                </a:solidFill>
              </a:rPr>
              <a:t>Ljubljana,</a:t>
            </a:r>
            <a:r>
              <a:rPr lang="en-GB" sz="2800" dirty="0">
                <a:solidFill>
                  <a:schemeClr val="tx2"/>
                </a:solidFill>
              </a:rPr>
              <a:t> </a:t>
            </a:r>
            <a:r>
              <a:rPr lang="en-GB" sz="2800" b="1" dirty="0">
                <a:solidFill>
                  <a:schemeClr val="tx2"/>
                </a:solidFill>
              </a:rPr>
              <a:t>25-28 September 2019</a:t>
            </a:r>
            <a:endParaRPr lang="en-GB" altLang="pt-PT" sz="2800" dirty="0">
              <a:solidFill>
                <a:schemeClr val="tx2"/>
              </a:solidFill>
              <a:latin typeface="Tahoma" panose="020B0604030504040204" pitchFamily="34" charset="0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1">
            <a:extLst>
              <a:ext uri="{FF2B5EF4-FFF2-40B4-BE49-F238E27FC236}">
                <a16:creationId xmlns:a16="http://schemas.microsoft.com/office/drawing/2014/main" id="{C949B71B-AD71-44B9-A0A5-D39D9C6D8BF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23900" y="2026418"/>
            <a:ext cx="7696200" cy="990600"/>
          </a:xfrm>
        </p:spPr>
        <p:txBody>
          <a:bodyPr wrap="none" anchor="t"/>
          <a:lstStyle/>
          <a:p>
            <a:pPr eaLnBrk="1" hangingPunct="1">
              <a:spcAft>
                <a:spcPts val="600"/>
              </a:spcAft>
            </a:pPr>
            <a:r>
              <a:rPr lang="en-US" altLang="pt-PT" sz="3200" b="1" dirty="0">
                <a:solidFill>
                  <a:srgbClr val="384477"/>
                </a:solidFill>
                <a:latin typeface="Verdana" panose="020B0604030504040204" pitchFamily="34" charset="0"/>
                <a:ea typeface="ＭＳ Ｐゴシック" panose="020B0600070205080204" pitchFamily="34" charset="-128"/>
              </a:rPr>
              <a:t>Expenditure - General</a:t>
            </a:r>
          </a:p>
        </p:txBody>
      </p:sp>
      <p:pic>
        <p:nvPicPr>
          <p:cNvPr id="11270" name="Picture 1">
            <a:extLst>
              <a:ext uri="{FF2B5EF4-FFF2-40B4-BE49-F238E27FC236}">
                <a16:creationId xmlns:a16="http://schemas.microsoft.com/office/drawing/2014/main" id="{A554F715-C7CF-45B2-8D71-7EF484387AB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336" y="2697982"/>
            <a:ext cx="8772525" cy="36525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2">
            <a:extLst>
              <a:ext uri="{FF2B5EF4-FFF2-40B4-BE49-F238E27FC236}">
                <a16:creationId xmlns:a16="http://schemas.microsoft.com/office/drawing/2014/main" id="{5D935517-2526-43F2-BE40-04A8A5E4DBC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864" y="283913"/>
            <a:ext cx="1865376" cy="1379793"/>
          </a:xfrm>
          <a:prstGeom prst="rect">
            <a:avLst/>
          </a:prstGeom>
        </p:spPr>
      </p:pic>
      <p:pic>
        <p:nvPicPr>
          <p:cNvPr id="8" name="Picture 107">
            <a:extLst>
              <a:ext uri="{FF2B5EF4-FFF2-40B4-BE49-F238E27FC236}">
                <a16:creationId xmlns:a16="http://schemas.microsoft.com/office/drawing/2014/main" id="{48FAB908-77A7-4D7C-B971-BADA556F5A8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18332" y="1222062"/>
            <a:ext cx="1542343" cy="4416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ctângulo 14">
            <a:extLst>
              <a:ext uri="{FF2B5EF4-FFF2-40B4-BE49-F238E27FC236}">
                <a16:creationId xmlns:a16="http://schemas.microsoft.com/office/drawing/2014/main" id="{92C3D540-5FC6-4A62-9BD9-3FD1BF37A182}"/>
              </a:ext>
            </a:extLst>
          </p:cNvPr>
          <p:cNvSpPr/>
          <p:nvPr/>
        </p:nvSpPr>
        <p:spPr>
          <a:xfrm>
            <a:off x="3803904" y="-4262"/>
            <a:ext cx="5340096" cy="167994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GB" sz="2800" b="1" dirty="0" err="1">
                <a:solidFill>
                  <a:schemeClr val="tx2"/>
                </a:solidFill>
              </a:rPr>
              <a:t>EuPEO</a:t>
            </a:r>
            <a:r>
              <a:rPr lang="en-GB" sz="2800" b="1" dirty="0">
                <a:solidFill>
                  <a:schemeClr val="tx2"/>
                </a:solidFill>
              </a:rPr>
              <a:t> </a:t>
            </a:r>
          </a:p>
          <a:p>
            <a:pPr algn="ctr">
              <a:defRPr/>
            </a:pPr>
            <a:r>
              <a:rPr lang="en-GB" sz="2800" b="1" dirty="0">
                <a:solidFill>
                  <a:schemeClr val="tx2"/>
                </a:solidFill>
              </a:rPr>
              <a:t>3</a:t>
            </a:r>
            <a:r>
              <a:rPr lang="en-GB" sz="2800" b="1" baseline="30000" dirty="0">
                <a:solidFill>
                  <a:schemeClr val="tx2"/>
                </a:solidFill>
              </a:rPr>
              <a:t>rd</a:t>
            </a:r>
            <a:r>
              <a:rPr lang="en-GB" sz="2800" b="1" dirty="0">
                <a:solidFill>
                  <a:schemeClr val="tx2"/>
                </a:solidFill>
              </a:rPr>
              <a:t>  Transnational Project Meeting </a:t>
            </a:r>
          </a:p>
          <a:p>
            <a:pPr algn="ctr">
              <a:defRPr/>
            </a:pPr>
            <a:r>
              <a:rPr lang="en-GB" sz="2800" b="1" dirty="0">
                <a:solidFill>
                  <a:schemeClr val="tx2"/>
                </a:solidFill>
              </a:rPr>
              <a:t>Ljubljana,</a:t>
            </a:r>
            <a:r>
              <a:rPr lang="en-GB" sz="2800" dirty="0">
                <a:solidFill>
                  <a:schemeClr val="tx2"/>
                </a:solidFill>
              </a:rPr>
              <a:t> </a:t>
            </a:r>
            <a:r>
              <a:rPr lang="en-GB" sz="2800" b="1" dirty="0">
                <a:solidFill>
                  <a:schemeClr val="tx2"/>
                </a:solidFill>
              </a:rPr>
              <a:t>25-28 September 2019</a:t>
            </a:r>
            <a:endParaRPr lang="en-GB" altLang="pt-PT" sz="2800" dirty="0">
              <a:solidFill>
                <a:schemeClr val="tx2"/>
              </a:solidFill>
              <a:latin typeface="Tahoma" panose="020B0604030504040204" pitchFamily="34" charset="0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>
            <a:extLst>
              <a:ext uri="{FF2B5EF4-FFF2-40B4-BE49-F238E27FC236}">
                <a16:creationId xmlns:a16="http://schemas.microsoft.com/office/drawing/2014/main" id="{61456F01-05BB-4743-A7E8-B180F7ECC55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76105" y="1835499"/>
            <a:ext cx="7696200" cy="990600"/>
          </a:xfrm>
        </p:spPr>
        <p:txBody>
          <a:bodyPr wrap="none" anchor="t"/>
          <a:lstStyle/>
          <a:p>
            <a:pPr eaLnBrk="1" hangingPunct="1">
              <a:spcAft>
                <a:spcPts val="600"/>
              </a:spcAft>
            </a:pPr>
            <a:r>
              <a:rPr lang="en-US" altLang="pt-PT" sz="3200" b="1" dirty="0">
                <a:solidFill>
                  <a:srgbClr val="384477"/>
                </a:solidFill>
                <a:latin typeface="Verdana" panose="020B0604030504040204" pitchFamily="34" charset="0"/>
                <a:ea typeface="ＭＳ Ｐゴシック" panose="020B0600070205080204" pitchFamily="34" charset="-128"/>
              </a:rPr>
              <a:t>Information Received by Partner</a:t>
            </a:r>
            <a:br>
              <a:rPr lang="en-US" altLang="pt-PT" sz="3200" b="1" dirty="0">
                <a:solidFill>
                  <a:srgbClr val="384477"/>
                </a:solidFill>
                <a:latin typeface="Verdana" panose="020B0604030504040204" pitchFamily="34" charset="0"/>
                <a:ea typeface="ＭＳ Ｐゴシック" panose="020B0600070205080204" pitchFamily="34" charset="-128"/>
              </a:rPr>
            </a:br>
            <a:r>
              <a:rPr lang="en-US" altLang="pt-PT" sz="3200" b="1" dirty="0">
                <a:solidFill>
                  <a:srgbClr val="384477"/>
                </a:solidFill>
                <a:latin typeface="Verdana" panose="020B0604030504040204" pitchFamily="34" charset="0"/>
                <a:ea typeface="ＭＳ Ｐゴシック" panose="020B0600070205080204" pitchFamily="34" charset="-128"/>
              </a:rPr>
              <a:t> – Periodic Reports</a:t>
            </a:r>
          </a:p>
        </p:txBody>
      </p:sp>
      <p:pic>
        <p:nvPicPr>
          <p:cNvPr id="13318" name="Picture 1">
            <a:extLst>
              <a:ext uri="{FF2B5EF4-FFF2-40B4-BE49-F238E27FC236}">
                <a16:creationId xmlns:a16="http://schemas.microsoft.com/office/drawing/2014/main" id="{110F51BA-E836-4359-A248-6E9C7F5FF6B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4660" y="3057210"/>
            <a:ext cx="6019800" cy="3346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2">
            <a:extLst>
              <a:ext uri="{FF2B5EF4-FFF2-40B4-BE49-F238E27FC236}">
                <a16:creationId xmlns:a16="http://schemas.microsoft.com/office/drawing/2014/main" id="{D11D5C90-08B2-4427-A86F-FFF6E2C5CFD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864" y="283913"/>
            <a:ext cx="1865376" cy="1379793"/>
          </a:xfrm>
          <a:prstGeom prst="rect">
            <a:avLst/>
          </a:prstGeom>
        </p:spPr>
      </p:pic>
      <p:pic>
        <p:nvPicPr>
          <p:cNvPr id="8" name="Picture 107">
            <a:extLst>
              <a:ext uri="{FF2B5EF4-FFF2-40B4-BE49-F238E27FC236}">
                <a16:creationId xmlns:a16="http://schemas.microsoft.com/office/drawing/2014/main" id="{26C529A1-6074-4213-9AFC-268263521F0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18332" y="1222062"/>
            <a:ext cx="1542343" cy="4416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ctângulo 14">
            <a:extLst>
              <a:ext uri="{FF2B5EF4-FFF2-40B4-BE49-F238E27FC236}">
                <a16:creationId xmlns:a16="http://schemas.microsoft.com/office/drawing/2014/main" id="{AF6328E4-2088-4F0D-B9F6-9A56A20DFA57}"/>
              </a:ext>
            </a:extLst>
          </p:cNvPr>
          <p:cNvSpPr/>
          <p:nvPr/>
        </p:nvSpPr>
        <p:spPr>
          <a:xfrm>
            <a:off x="3803904" y="-4262"/>
            <a:ext cx="5340096" cy="167994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GB" sz="2800" b="1" dirty="0" err="1">
                <a:solidFill>
                  <a:schemeClr val="tx2"/>
                </a:solidFill>
              </a:rPr>
              <a:t>EuPEO</a:t>
            </a:r>
            <a:r>
              <a:rPr lang="en-GB" sz="2800" b="1" dirty="0">
                <a:solidFill>
                  <a:schemeClr val="tx2"/>
                </a:solidFill>
              </a:rPr>
              <a:t> </a:t>
            </a:r>
          </a:p>
          <a:p>
            <a:pPr algn="ctr">
              <a:defRPr/>
            </a:pPr>
            <a:r>
              <a:rPr lang="en-GB" sz="2800" b="1" dirty="0">
                <a:solidFill>
                  <a:schemeClr val="tx2"/>
                </a:solidFill>
              </a:rPr>
              <a:t>3</a:t>
            </a:r>
            <a:r>
              <a:rPr lang="en-GB" sz="2800" b="1" baseline="30000" dirty="0">
                <a:solidFill>
                  <a:schemeClr val="tx2"/>
                </a:solidFill>
              </a:rPr>
              <a:t>rd</a:t>
            </a:r>
            <a:r>
              <a:rPr lang="en-GB" sz="2800" b="1" dirty="0">
                <a:solidFill>
                  <a:schemeClr val="tx2"/>
                </a:solidFill>
              </a:rPr>
              <a:t>  Transnational Project Meeting </a:t>
            </a:r>
          </a:p>
          <a:p>
            <a:pPr algn="ctr">
              <a:defRPr/>
            </a:pPr>
            <a:r>
              <a:rPr lang="en-GB" sz="2800" b="1" dirty="0">
                <a:solidFill>
                  <a:schemeClr val="tx2"/>
                </a:solidFill>
              </a:rPr>
              <a:t>Ljubljana,</a:t>
            </a:r>
            <a:r>
              <a:rPr lang="en-GB" sz="2800" dirty="0">
                <a:solidFill>
                  <a:schemeClr val="tx2"/>
                </a:solidFill>
              </a:rPr>
              <a:t> </a:t>
            </a:r>
            <a:r>
              <a:rPr lang="en-GB" sz="2800" b="1" dirty="0">
                <a:solidFill>
                  <a:schemeClr val="tx2"/>
                </a:solidFill>
              </a:rPr>
              <a:t>25-28 September 2019</a:t>
            </a:r>
            <a:endParaRPr lang="en-GB" altLang="pt-PT" sz="2800" dirty="0">
              <a:solidFill>
                <a:schemeClr val="tx2"/>
              </a:solidFill>
              <a:latin typeface="Tahoma" panose="020B0604030504040204" pitchFamily="34" charset="0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1">
            <a:extLst>
              <a:ext uri="{FF2B5EF4-FFF2-40B4-BE49-F238E27FC236}">
                <a16:creationId xmlns:a16="http://schemas.microsoft.com/office/drawing/2014/main" id="{C145AA44-37A1-488E-A3A8-280B883093F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62000" y="2146998"/>
            <a:ext cx="7696200" cy="990600"/>
          </a:xfrm>
        </p:spPr>
        <p:txBody>
          <a:bodyPr wrap="none" anchor="t"/>
          <a:lstStyle/>
          <a:p>
            <a:pPr eaLnBrk="1" hangingPunct="1">
              <a:spcAft>
                <a:spcPts val="600"/>
              </a:spcAft>
            </a:pPr>
            <a:r>
              <a:rPr lang="en-US" altLang="pt-PT" sz="3200" b="1" dirty="0">
                <a:solidFill>
                  <a:srgbClr val="384477"/>
                </a:solidFill>
                <a:latin typeface="Verdana" panose="020B0604030504040204" pitchFamily="34" charset="0"/>
                <a:ea typeface="ＭＳ Ｐゴシック" panose="020B0600070205080204" pitchFamily="34" charset="-128"/>
              </a:rPr>
              <a:t>Information Received by Partner</a:t>
            </a:r>
            <a:br>
              <a:rPr lang="en-US" altLang="pt-PT" sz="3200" b="1" dirty="0">
                <a:solidFill>
                  <a:srgbClr val="384477"/>
                </a:solidFill>
                <a:latin typeface="Verdana" panose="020B0604030504040204" pitchFamily="34" charset="0"/>
                <a:ea typeface="ＭＳ Ｐゴシック" panose="020B0600070205080204" pitchFamily="34" charset="-128"/>
              </a:rPr>
            </a:br>
            <a:r>
              <a:rPr lang="en-US" altLang="pt-PT" sz="3200" b="1" dirty="0">
                <a:solidFill>
                  <a:srgbClr val="384477"/>
                </a:solidFill>
                <a:latin typeface="Verdana" panose="020B0604030504040204" pitchFamily="34" charset="0"/>
                <a:ea typeface="ＭＳ Ｐゴシック" panose="020B0600070205080204" pitchFamily="34" charset="-128"/>
              </a:rPr>
              <a:t> – Timesheets</a:t>
            </a:r>
          </a:p>
        </p:txBody>
      </p:sp>
      <p:pic>
        <p:nvPicPr>
          <p:cNvPr id="15366" name="Picture 3">
            <a:extLst>
              <a:ext uri="{FF2B5EF4-FFF2-40B4-BE49-F238E27FC236}">
                <a16:creationId xmlns:a16="http://schemas.microsoft.com/office/drawing/2014/main" id="{A6655A39-EC33-4536-9EF1-E5853B6A9F6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4950" y="3137599"/>
            <a:ext cx="8610600" cy="26797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2">
            <a:extLst>
              <a:ext uri="{FF2B5EF4-FFF2-40B4-BE49-F238E27FC236}">
                <a16:creationId xmlns:a16="http://schemas.microsoft.com/office/drawing/2014/main" id="{3E65C4FC-36F1-4AEB-9B5B-E4E39306ABD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864" y="283913"/>
            <a:ext cx="1865376" cy="1379793"/>
          </a:xfrm>
          <a:prstGeom prst="rect">
            <a:avLst/>
          </a:prstGeom>
        </p:spPr>
      </p:pic>
      <p:pic>
        <p:nvPicPr>
          <p:cNvPr id="8" name="Picture 107">
            <a:extLst>
              <a:ext uri="{FF2B5EF4-FFF2-40B4-BE49-F238E27FC236}">
                <a16:creationId xmlns:a16="http://schemas.microsoft.com/office/drawing/2014/main" id="{D8524814-4087-4743-861C-2553BF269A3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18332" y="1222062"/>
            <a:ext cx="1542343" cy="4416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ctângulo 14">
            <a:extLst>
              <a:ext uri="{FF2B5EF4-FFF2-40B4-BE49-F238E27FC236}">
                <a16:creationId xmlns:a16="http://schemas.microsoft.com/office/drawing/2014/main" id="{A0A7AA18-CBC4-46D0-88C8-124DFFE1765C}"/>
              </a:ext>
            </a:extLst>
          </p:cNvPr>
          <p:cNvSpPr/>
          <p:nvPr/>
        </p:nvSpPr>
        <p:spPr>
          <a:xfrm>
            <a:off x="3803904" y="-4262"/>
            <a:ext cx="5340096" cy="167994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GB" sz="2800" b="1" dirty="0" err="1">
                <a:solidFill>
                  <a:schemeClr val="tx2"/>
                </a:solidFill>
              </a:rPr>
              <a:t>EuPEO</a:t>
            </a:r>
            <a:r>
              <a:rPr lang="en-GB" sz="2800" b="1" dirty="0">
                <a:solidFill>
                  <a:schemeClr val="tx2"/>
                </a:solidFill>
              </a:rPr>
              <a:t> </a:t>
            </a:r>
          </a:p>
          <a:p>
            <a:pPr algn="ctr">
              <a:defRPr/>
            </a:pPr>
            <a:r>
              <a:rPr lang="en-GB" sz="2800" b="1" dirty="0">
                <a:solidFill>
                  <a:schemeClr val="tx2"/>
                </a:solidFill>
              </a:rPr>
              <a:t>3</a:t>
            </a:r>
            <a:r>
              <a:rPr lang="en-GB" sz="2800" b="1" baseline="30000" dirty="0">
                <a:solidFill>
                  <a:schemeClr val="tx2"/>
                </a:solidFill>
              </a:rPr>
              <a:t>rd</a:t>
            </a:r>
            <a:r>
              <a:rPr lang="en-GB" sz="2800" b="1" dirty="0">
                <a:solidFill>
                  <a:schemeClr val="tx2"/>
                </a:solidFill>
              </a:rPr>
              <a:t>  Transnational Project Meeting </a:t>
            </a:r>
          </a:p>
          <a:p>
            <a:pPr algn="ctr">
              <a:defRPr/>
            </a:pPr>
            <a:r>
              <a:rPr lang="en-GB" sz="2800" b="1" dirty="0">
                <a:solidFill>
                  <a:schemeClr val="tx2"/>
                </a:solidFill>
              </a:rPr>
              <a:t>Ljubljana,</a:t>
            </a:r>
            <a:r>
              <a:rPr lang="en-GB" sz="2800" dirty="0">
                <a:solidFill>
                  <a:schemeClr val="tx2"/>
                </a:solidFill>
              </a:rPr>
              <a:t> </a:t>
            </a:r>
            <a:r>
              <a:rPr lang="en-GB" sz="2800" b="1" dirty="0">
                <a:solidFill>
                  <a:schemeClr val="tx2"/>
                </a:solidFill>
              </a:rPr>
              <a:t>25-28 September 2019</a:t>
            </a:r>
            <a:endParaRPr lang="en-GB" altLang="pt-PT" sz="2800" dirty="0">
              <a:solidFill>
                <a:schemeClr val="tx2"/>
              </a:solidFill>
              <a:latin typeface="Tahoma" panose="020B0604030504040204" pitchFamily="34" charset="0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1">
            <a:extLst>
              <a:ext uri="{FF2B5EF4-FFF2-40B4-BE49-F238E27FC236}">
                <a16:creationId xmlns:a16="http://schemas.microsoft.com/office/drawing/2014/main" id="{0AC94F4B-2125-48BB-A61F-5A13B69BB69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98487" y="1714500"/>
            <a:ext cx="7696200" cy="990600"/>
          </a:xfrm>
        </p:spPr>
        <p:txBody>
          <a:bodyPr wrap="none" anchor="t"/>
          <a:lstStyle/>
          <a:p>
            <a:pPr eaLnBrk="1" hangingPunct="1">
              <a:spcAft>
                <a:spcPts val="600"/>
              </a:spcAft>
            </a:pPr>
            <a:r>
              <a:rPr lang="en-US" altLang="pt-PT" sz="3200" b="1" dirty="0">
                <a:solidFill>
                  <a:srgbClr val="384477"/>
                </a:solidFill>
                <a:latin typeface="Verdana" panose="020B0604030504040204" pitchFamily="34" charset="0"/>
                <a:ea typeface="ＭＳ Ｐゴシック" panose="020B0600070205080204" pitchFamily="34" charset="-128"/>
              </a:rPr>
              <a:t>Proposal for financial aspects</a:t>
            </a:r>
            <a:br>
              <a:rPr lang="en-US" altLang="pt-PT" sz="3200" b="1" dirty="0">
                <a:solidFill>
                  <a:srgbClr val="384477"/>
                </a:solidFill>
                <a:latin typeface="Verdana" panose="020B0604030504040204" pitchFamily="34" charset="0"/>
                <a:ea typeface="ＭＳ Ｐゴシック" panose="020B0600070205080204" pitchFamily="34" charset="-128"/>
              </a:rPr>
            </a:br>
            <a:r>
              <a:rPr lang="en-US" altLang="pt-PT" sz="2400" b="1" dirty="0">
                <a:solidFill>
                  <a:srgbClr val="384477"/>
                </a:solidFill>
                <a:latin typeface="Verdana" panose="020B0604030504040204" pitchFamily="34" charset="0"/>
                <a:ea typeface="ＭＳ Ｐゴシック" panose="020B0600070205080204" pitchFamily="34" charset="-128"/>
              </a:rPr>
              <a:t>agreed in last meeting</a:t>
            </a:r>
          </a:p>
        </p:txBody>
      </p:sp>
      <p:sp>
        <p:nvSpPr>
          <p:cNvPr id="2" name="Subtitle 1">
            <a:extLst>
              <a:ext uri="{FF2B5EF4-FFF2-40B4-BE49-F238E27FC236}">
                <a16:creationId xmlns:a16="http://schemas.microsoft.com/office/drawing/2014/main" id="{4D349F5D-87A2-4EDA-8FF8-D61D1E8368C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77825" y="3419789"/>
            <a:ext cx="8763000" cy="3154298"/>
          </a:xfrm>
        </p:spPr>
        <p:txBody>
          <a:bodyPr>
            <a:normAutofit fontScale="55000" lnSpcReduction="20000"/>
          </a:bodyPr>
          <a:lstStyle/>
          <a:p>
            <a:pPr marL="457200" indent="-457200" algn="just">
              <a:buFontTx/>
              <a:buChar char="-"/>
              <a:defRPr/>
            </a:pPr>
            <a:r>
              <a:rPr lang="pt-PT" sz="2400" dirty="0" err="1">
                <a:solidFill>
                  <a:schemeClr val="tx2">
                    <a:lumMod val="75000"/>
                  </a:schemeClr>
                </a:solidFill>
              </a:rPr>
              <a:t>Send</a:t>
            </a:r>
            <a:r>
              <a:rPr lang="pt-PT" sz="2400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pt-PT" sz="2400" dirty="0" err="1">
                <a:solidFill>
                  <a:schemeClr val="tx2">
                    <a:lumMod val="75000"/>
                  </a:schemeClr>
                </a:solidFill>
              </a:rPr>
              <a:t>by</a:t>
            </a:r>
            <a:r>
              <a:rPr lang="pt-PT" sz="2400" dirty="0">
                <a:solidFill>
                  <a:schemeClr val="tx2">
                    <a:lumMod val="75000"/>
                  </a:schemeClr>
                </a:solidFill>
              </a:rPr>
              <a:t> May the 4th </a:t>
            </a:r>
            <a:r>
              <a:rPr lang="pt-PT" sz="2400" dirty="0" err="1">
                <a:solidFill>
                  <a:schemeClr val="tx2">
                    <a:lumMod val="75000"/>
                  </a:schemeClr>
                </a:solidFill>
              </a:rPr>
              <a:t>quarterly</a:t>
            </a:r>
            <a:r>
              <a:rPr lang="pt-PT" sz="2400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pt-PT" sz="2400" dirty="0" err="1">
                <a:solidFill>
                  <a:schemeClr val="tx2">
                    <a:lumMod val="75000"/>
                  </a:schemeClr>
                </a:solidFill>
              </a:rPr>
              <a:t>report</a:t>
            </a:r>
            <a:r>
              <a:rPr lang="pt-PT" sz="2400" dirty="0">
                <a:solidFill>
                  <a:schemeClr val="tx2">
                    <a:lumMod val="75000"/>
                  </a:schemeClr>
                </a:solidFill>
              </a:rPr>
              <a:t> and </a:t>
            </a:r>
            <a:r>
              <a:rPr lang="pt-PT" sz="2400" dirty="0" err="1">
                <a:solidFill>
                  <a:schemeClr val="tx2">
                    <a:lumMod val="75000"/>
                  </a:schemeClr>
                </a:solidFill>
              </a:rPr>
              <a:t>signed</a:t>
            </a:r>
            <a:r>
              <a:rPr lang="pt-PT" sz="2400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pt-PT" sz="2400" dirty="0" err="1">
                <a:solidFill>
                  <a:schemeClr val="tx2">
                    <a:lumMod val="75000"/>
                  </a:schemeClr>
                </a:solidFill>
              </a:rPr>
              <a:t>timesheets</a:t>
            </a:r>
            <a:endParaRPr lang="pt-PT" sz="2400" dirty="0">
              <a:solidFill>
                <a:schemeClr val="tx2">
                  <a:lumMod val="75000"/>
                </a:schemeClr>
              </a:solidFill>
            </a:endParaRPr>
          </a:p>
          <a:p>
            <a:pPr marL="457200" indent="-457200" algn="just">
              <a:buFontTx/>
              <a:buChar char="-"/>
              <a:defRPr/>
            </a:pPr>
            <a:r>
              <a:rPr lang="pt-PT" sz="2400" dirty="0" err="1">
                <a:solidFill>
                  <a:schemeClr val="tx2">
                    <a:lumMod val="75000"/>
                  </a:schemeClr>
                </a:solidFill>
              </a:rPr>
              <a:t>Send</a:t>
            </a:r>
            <a:r>
              <a:rPr lang="pt-PT" sz="2400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pt-PT" sz="2400" dirty="0" err="1">
                <a:solidFill>
                  <a:schemeClr val="tx2">
                    <a:lumMod val="75000"/>
                  </a:schemeClr>
                </a:solidFill>
              </a:rPr>
              <a:t>September</a:t>
            </a:r>
            <a:r>
              <a:rPr lang="pt-PT" sz="2400" dirty="0">
                <a:solidFill>
                  <a:schemeClr val="tx2">
                    <a:lumMod val="75000"/>
                  </a:schemeClr>
                </a:solidFill>
              </a:rPr>
              <a:t> 5th </a:t>
            </a:r>
            <a:r>
              <a:rPr lang="pt-PT" sz="2400" dirty="0" err="1">
                <a:solidFill>
                  <a:schemeClr val="tx2">
                    <a:lumMod val="75000"/>
                  </a:schemeClr>
                </a:solidFill>
              </a:rPr>
              <a:t>quarterly</a:t>
            </a:r>
            <a:r>
              <a:rPr lang="pt-PT" sz="2400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pt-PT" sz="2400" dirty="0" err="1">
                <a:solidFill>
                  <a:schemeClr val="tx2">
                    <a:lumMod val="75000"/>
                  </a:schemeClr>
                </a:solidFill>
              </a:rPr>
              <a:t>report</a:t>
            </a:r>
            <a:r>
              <a:rPr lang="pt-PT" sz="2400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pt-PT" sz="2400" dirty="0" err="1">
                <a:solidFill>
                  <a:schemeClr val="tx2">
                    <a:lumMod val="75000"/>
                  </a:schemeClr>
                </a:solidFill>
              </a:rPr>
              <a:t>and</a:t>
            </a:r>
            <a:r>
              <a:rPr lang="pt-PT" sz="2400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pt-PT" sz="2400" dirty="0" err="1">
                <a:solidFill>
                  <a:schemeClr val="tx2">
                    <a:lumMod val="75000"/>
                  </a:schemeClr>
                </a:solidFill>
              </a:rPr>
              <a:t>signed</a:t>
            </a:r>
            <a:r>
              <a:rPr lang="pt-PT" sz="2400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pt-PT" sz="2400" dirty="0" err="1">
                <a:solidFill>
                  <a:schemeClr val="tx2">
                    <a:lumMod val="75000"/>
                  </a:schemeClr>
                </a:solidFill>
              </a:rPr>
              <a:t>timesheets</a:t>
            </a:r>
            <a:endParaRPr lang="pt-PT" sz="2400" dirty="0">
              <a:solidFill>
                <a:schemeClr val="tx2">
                  <a:lumMod val="75000"/>
                </a:schemeClr>
              </a:solidFill>
            </a:endParaRPr>
          </a:p>
          <a:p>
            <a:pPr marL="457200" indent="-457200" algn="just">
              <a:buFontTx/>
              <a:buChar char="-"/>
              <a:defRPr/>
            </a:pPr>
            <a:r>
              <a:rPr lang="pt-PT" sz="2400" dirty="0" err="1">
                <a:solidFill>
                  <a:schemeClr val="tx2">
                    <a:lumMod val="75000"/>
                  </a:schemeClr>
                </a:solidFill>
              </a:rPr>
              <a:t>End</a:t>
            </a:r>
            <a:r>
              <a:rPr lang="pt-PT" sz="2400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pt-PT" sz="2400" dirty="0" err="1">
                <a:solidFill>
                  <a:schemeClr val="tx2">
                    <a:lumMod val="75000"/>
                  </a:schemeClr>
                </a:solidFill>
              </a:rPr>
              <a:t>January</a:t>
            </a:r>
            <a:r>
              <a:rPr lang="pt-PT" sz="2400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pt-PT" sz="2400" dirty="0" err="1">
                <a:solidFill>
                  <a:schemeClr val="tx2">
                    <a:lumMod val="75000"/>
                  </a:schemeClr>
                </a:solidFill>
              </a:rPr>
              <a:t>the</a:t>
            </a:r>
            <a:r>
              <a:rPr lang="pt-PT" sz="2400" dirty="0">
                <a:solidFill>
                  <a:schemeClr val="tx2">
                    <a:lumMod val="75000"/>
                  </a:schemeClr>
                </a:solidFill>
              </a:rPr>
              <a:t> 6th </a:t>
            </a:r>
            <a:r>
              <a:rPr lang="pt-PT" sz="2400" dirty="0" err="1">
                <a:solidFill>
                  <a:schemeClr val="tx2">
                    <a:lumMod val="75000"/>
                  </a:schemeClr>
                </a:solidFill>
              </a:rPr>
              <a:t>quarterly</a:t>
            </a:r>
            <a:r>
              <a:rPr lang="pt-PT" sz="2400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pt-PT" sz="2400" dirty="0" err="1">
                <a:solidFill>
                  <a:schemeClr val="tx2">
                    <a:lumMod val="75000"/>
                  </a:schemeClr>
                </a:solidFill>
              </a:rPr>
              <a:t>report</a:t>
            </a:r>
            <a:r>
              <a:rPr lang="pt-PT" sz="2400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pt-PT" sz="2400" dirty="0" err="1">
                <a:solidFill>
                  <a:schemeClr val="tx2">
                    <a:lumMod val="75000"/>
                  </a:schemeClr>
                </a:solidFill>
              </a:rPr>
              <a:t>and</a:t>
            </a:r>
            <a:r>
              <a:rPr lang="pt-PT" sz="2400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pt-PT" sz="2400" dirty="0" err="1">
                <a:solidFill>
                  <a:schemeClr val="tx2">
                    <a:lumMod val="75000"/>
                  </a:schemeClr>
                </a:solidFill>
              </a:rPr>
              <a:t>signed</a:t>
            </a:r>
            <a:r>
              <a:rPr lang="pt-PT" sz="2400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pt-PT" sz="2400" dirty="0" err="1">
                <a:solidFill>
                  <a:schemeClr val="tx2">
                    <a:lumMod val="75000"/>
                  </a:schemeClr>
                </a:solidFill>
              </a:rPr>
              <a:t>timesheets</a:t>
            </a:r>
            <a:endParaRPr lang="pt-PT" sz="2400" dirty="0">
              <a:solidFill>
                <a:schemeClr val="tx2">
                  <a:lumMod val="75000"/>
                </a:schemeClr>
              </a:solidFill>
            </a:endParaRPr>
          </a:p>
          <a:p>
            <a:pPr>
              <a:defRPr/>
            </a:pPr>
            <a:endParaRPr lang="pt-PT" sz="2400" dirty="0">
              <a:solidFill>
                <a:schemeClr val="tx2">
                  <a:lumMod val="75000"/>
                </a:schemeClr>
              </a:solidFill>
            </a:endParaRPr>
          </a:p>
          <a:p>
            <a:pPr>
              <a:defRPr/>
            </a:pPr>
            <a:r>
              <a:rPr lang="pt-PT" sz="2400" dirty="0" err="1">
                <a:solidFill>
                  <a:schemeClr val="tx2">
                    <a:lumMod val="75000"/>
                  </a:schemeClr>
                </a:solidFill>
              </a:rPr>
              <a:t>Not</a:t>
            </a:r>
            <a:r>
              <a:rPr lang="pt-PT" sz="2400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pt-PT" sz="2400" dirty="0" err="1">
                <a:solidFill>
                  <a:schemeClr val="tx2">
                    <a:lumMod val="75000"/>
                  </a:schemeClr>
                </a:solidFill>
              </a:rPr>
              <a:t>done</a:t>
            </a:r>
            <a:r>
              <a:rPr lang="pt-PT" sz="2400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pt-PT" sz="2400" dirty="0" err="1">
                <a:solidFill>
                  <a:schemeClr val="tx2">
                    <a:lumMod val="75000"/>
                  </a:schemeClr>
                </a:solidFill>
              </a:rPr>
              <a:t>by</a:t>
            </a:r>
            <a:r>
              <a:rPr lang="pt-PT" sz="2400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pt-PT" sz="2400" dirty="0" err="1">
                <a:solidFill>
                  <a:schemeClr val="tx2">
                    <a:lumMod val="75000"/>
                  </a:schemeClr>
                </a:solidFill>
              </a:rPr>
              <a:t>all</a:t>
            </a:r>
            <a:r>
              <a:rPr lang="pt-PT" sz="2400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pt-PT" sz="2400" dirty="0" err="1">
                <a:solidFill>
                  <a:schemeClr val="tx2">
                    <a:lumMod val="75000"/>
                  </a:schemeClr>
                </a:solidFill>
              </a:rPr>
              <a:t>partners</a:t>
            </a:r>
            <a:r>
              <a:rPr lang="pt-PT" sz="2400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pt-PT" sz="2400" dirty="0" err="1">
                <a:solidFill>
                  <a:schemeClr val="tx2">
                    <a:lumMod val="75000"/>
                  </a:schemeClr>
                </a:solidFill>
              </a:rPr>
              <a:t>the</a:t>
            </a:r>
            <a:r>
              <a:rPr lang="pt-PT" sz="2400" dirty="0">
                <a:solidFill>
                  <a:schemeClr val="tx2">
                    <a:lumMod val="75000"/>
                  </a:schemeClr>
                </a:solidFill>
              </a:rPr>
              <a:t> 4th </a:t>
            </a:r>
            <a:r>
              <a:rPr lang="pt-PT" sz="2400" dirty="0" err="1">
                <a:solidFill>
                  <a:schemeClr val="tx2">
                    <a:lumMod val="75000"/>
                  </a:schemeClr>
                </a:solidFill>
              </a:rPr>
              <a:t>and</a:t>
            </a:r>
            <a:r>
              <a:rPr lang="pt-PT" sz="2400" dirty="0">
                <a:solidFill>
                  <a:schemeClr val="tx2">
                    <a:lumMod val="75000"/>
                  </a:schemeClr>
                </a:solidFill>
              </a:rPr>
              <a:t> 5th </a:t>
            </a:r>
            <a:r>
              <a:rPr lang="pt-PT" sz="2400" dirty="0" err="1">
                <a:solidFill>
                  <a:schemeClr val="tx2">
                    <a:lumMod val="75000"/>
                  </a:schemeClr>
                </a:solidFill>
              </a:rPr>
              <a:t>reports</a:t>
            </a:r>
            <a:endParaRPr lang="pt-PT" sz="2400" dirty="0">
              <a:solidFill>
                <a:schemeClr val="tx2">
                  <a:lumMod val="75000"/>
                </a:schemeClr>
              </a:solidFill>
            </a:endParaRPr>
          </a:p>
          <a:p>
            <a:pPr algn="just">
              <a:defRPr/>
            </a:pPr>
            <a:endParaRPr lang="pt-PT" sz="2400" dirty="0">
              <a:solidFill>
                <a:schemeClr val="tx2">
                  <a:lumMod val="75000"/>
                </a:schemeClr>
              </a:solidFill>
            </a:endParaRPr>
          </a:p>
          <a:p>
            <a:pPr algn="just">
              <a:defRPr/>
            </a:pPr>
            <a:r>
              <a:rPr lang="pt-PT" sz="2400" dirty="0" err="1">
                <a:solidFill>
                  <a:schemeClr val="tx2">
                    <a:lumMod val="75000"/>
                  </a:schemeClr>
                </a:solidFill>
              </a:rPr>
              <a:t>Please</a:t>
            </a:r>
            <a:r>
              <a:rPr lang="pt-PT" sz="2400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pt-PT" sz="2400" dirty="0" err="1">
                <a:solidFill>
                  <a:schemeClr val="tx2">
                    <a:lumMod val="75000"/>
                  </a:schemeClr>
                </a:solidFill>
              </a:rPr>
              <a:t>send</a:t>
            </a:r>
            <a:r>
              <a:rPr lang="pt-PT" sz="2400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pt-PT" sz="2400" dirty="0" err="1">
                <a:solidFill>
                  <a:schemeClr val="tx2">
                    <a:lumMod val="75000"/>
                  </a:schemeClr>
                </a:solidFill>
              </a:rPr>
              <a:t>timesheets</a:t>
            </a:r>
            <a:r>
              <a:rPr lang="pt-PT" sz="2400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pt-PT" sz="2400" dirty="0" err="1">
                <a:solidFill>
                  <a:schemeClr val="tx2">
                    <a:lumMod val="75000"/>
                  </a:schemeClr>
                </a:solidFill>
              </a:rPr>
              <a:t>by</a:t>
            </a:r>
            <a:r>
              <a:rPr lang="pt-PT" sz="2400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pt-PT" sz="2400" dirty="0" err="1">
                <a:solidFill>
                  <a:schemeClr val="tx2">
                    <a:lumMod val="75000"/>
                  </a:schemeClr>
                </a:solidFill>
              </a:rPr>
              <a:t>post</a:t>
            </a:r>
            <a:r>
              <a:rPr lang="pt-PT" sz="2400" dirty="0">
                <a:solidFill>
                  <a:schemeClr val="tx2">
                    <a:lumMod val="75000"/>
                  </a:schemeClr>
                </a:solidFill>
              </a:rPr>
              <a:t> to FMH </a:t>
            </a:r>
            <a:r>
              <a:rPr lang="pt-PT" sz="2400" dirty="0" err="1">
                <a:solidFill>
                  <a:schemeClr val="tx2">
                    <a:lumMod val="75000"/>
                  </a:schemeClr>
                </a:solidFill>
              </a:rPr>
              <a:t>signed</a:t>
            </a:r>
            <a:r>
              <a:rPr lang="pt-PT" sz="2400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pt-PT" sz="2400" dirty="0" err="1">
                <a:solidFill>
                  <a:schemeClr val="tx2">
                    <a:lumMod val="75000"/>
                  </a:schemeClr>
                </a:solidFill>
              </a:rPr>
              <a:t>by</a:t>
            </a:r>
            <a:r>
              <a:rPr lang="pt-PT" sz="2400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pt-PT" sz="2400" dirty="0" err="1">
                <a:solidFill>
                  <a:schemeClr val="tx2">
                    <a:lumMod val="75000"/>
                  </a:schemeClr>
                </a:solidFill>
              </a:rPr>
              <a:t>employee</a:t>
            </a:r>
            <a:r>
              <a:rPr lang="pt-PT" sz="2400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pt-PT" sz="2400" dirty="0" err="1">
                <a:solidFill>
                  <a:schemeClr val="tx2">
                    <a:lumMod val="75000"/>
                  </a:schemeClr>
                </a:solidFill>
              </a:rPr>
              <a:t>and</a:t>
            </a:r>
            <a:r>
              <a:rPr lang="pt-PT" sz="2400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pt-PT" sz="2400" dirty="0" err="1">
                <a:solidFill>
                  <a:schemeClr val="tx2">
                    <a:lumMod val="75000"/>
                  </a:schemeClr>
                </a:solidFill>
              </a:rPr>
              <a:t>employer</a:t>
            </a:r>
            <a:r>
              <a:rPr lang="pt-PT" sz="2400" dirty="0">
                <a:solidFill>
                  <a:schemeClr val="tx2">
                    <a:lumMod val="75000"/>
                  </a:schemeClr>
                </a:solidFill>
              </a:rPr>
              <a:t> (</a:t>
            </a:r>
            <a:r>
              <a:rPr lang="pt-PT" sz="2400" dirty="0" err="1">
                <a:solidFill>
                  <a:schemeClr val="tx2">
                    <a:lumMod val="75000"/>
                  </a:schemeClr>
                </a:solidFill>
              </a:rPr>
              <a:t>one</a:t>
            </a:r>
            <a:r>
              <a:rPr lang="pt-PT" sz="2400" dirty="0">
                <a:solidFill>
                  <a:schemeClr val="tx2">
                    <a:lumMod val="75000"/>
                  </a:schemeClr>
                </a:solidFill>
              </a:rPr>
              <a:t> per </a:t>
            </a:r>
            <a:r>
              <a:rPr lang="pt-PT" sz="2400" dirty="0" err="1">
                <a:solidFill>
                  <a:schemeClr val="tx2">
                    <a:lumMod val="75000"/>
                  </a:schemeClr>
                </a:solidFill>
              </a:rPr>
              <a:t>month</a:t>
            </a:r>
            <a:r>
              <a:rPr lang="pt-PT" sz="2400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pt-PT" sz="2400" dirty="0" err="1">
                <a:solidFill>
                  <a:schemeClr val="tx2">
                    <a:lumMod val="75000"/>
                  </a:schemeClr>
                </a:solidFill>
              </a:rPr>
              <a:t>and</a:t>
            </a:r>
            <a:r>
              <a:rPr lang="pt-PT" sz="2400" dirty="0">
                <a:solidFill>
                  <a:schemeClr val="tx2">
                    <a:lumMod val="75000"/>
                  </a:schemeClr>
                </a:solidFill>
              </a:rPr>
              <a:t> per </a:t>
            </a:r>
            <a:r>
              <a:rPr lang="pt-PT" sz="2400" dirty="0" err="1">
                <a:solidFill>
                  <a:schemeClr val="tx2">
                    <a:lumMod val="75000"/>
                  </a:schemeClr>
                </a:solidFill>
              </a:rPr>
              <a:t>member</a:t>
            </a:r>
            <a:r>
              <a:rPr lang="pt-PT" sz="2400" dirty="0">
                <a:solidFill>
                  <a:schemeClr val="tx2">
                    <a:lumMod val="75000"/>
                  </a:schemeClr>
                </a:solidFill>
              </a:rPr>
              <a:t>)</a:t>
            </a:r>
          </a:p>
          <a:p>
            <a:pPr algn="just">
              <a:defRPr/>
            </a:pPr>
            <a:endParaRPr lang="pt-PT" sz="2400" dirty="0">
              <a:solidFill>
                <a:schemeClr val="tx2">
                  <a:lumMod val="75000"/>
                </a:schemeClr>
              </a:solidFill>
            </a:endParaRPr>
          </a:p>
          <a:p>
            <a:pPr>
              <a:defRPr/>
            </a:pPr>
            <a:r>
              <a:rPr lang="pt-PT" sz="3300" i="1" dirty="0" err="1"/>
              <a:t>Please</a:t>
            </a:r>
            <a:r>
              <a:rPr lang="pt-PT" sz="3300" i="1" dirty="0"/>
              <a:t> </a:t>
            </a:r>
            <a:r>
              <a:rPr lang="pt-PT" sz="3300" i="1" dirty="0" err="1"/>
              <a:t>contact</a:t>
            </a:r>
            <a:r>
              <a:rPr lang="pt-PT" sz="3300" i="1" dirty="0"/>
              <a:t> Andreia to </a:t>
            </a:r>
            <a:r>
              <a:rPr lang="pt-PT" sz="3300" i="1" dirty="0" err="1"/>
              <a:t>arrange</a:t>
            </a:r>
            <a:r>
              <a:rPr lang="pt-PT" sz="3300" i="1" dirty="0"/>
              <a:t> for </a:t>
            </a:r>
            <a:r>
              <a:rPr lang="pt-PT" sz="3300" i="1" dirty="0" err="1"/>
              <a:t>delivery</a:t>
            </a:r>
            <a:r>
              <a:rPr lang="pt-PT" sz="3300" i="1" dirty="0"/>
              <a:t> of late </a:t>
            </a:r>
            <a:r>
              <a:rPr lang="pt-PT" sz="3300" i="1" dirty="0" err="1"/>
              <a:t>documentation</a:t>
            </a:r>
            <a:r>
              <a:rPr lang="pt-PT" sz="3300" i="1" dirty="0"/>
              <a:t>.</a:t>
            </a:r>
          </a:p>
          <a:p>
            <a:pPr>
              <a:defRPr/>
            </a:pPr>
            <a:r>
              <a:rPr lang="pt-PT" sz="3300" i="1" dirty="0">
                <a:hlinkClick r:id="rId3"/>
              </a:rPr>
              <a:t>asousa@fmh.ulisboa.pt</a:t>
            </a:r>
            <a:r>
              <a:rPr lang="pt-PT" sz="3300" i="1" dirty="0"/>
              <a:t> </a:t>
            </a:r>
          </a:p>
          <a:p>
            <a:pPr>
              <a:defRPr/>
            </a:pPr>
            <a:r>
              <a:rPr lang="pt-PT" sz="3300" i="1" dirty="0"/>
              <a:t>+351214149237</a:t>
            </a:r>
          </a:p>
        </p:txBody>
      </p:sp>
      <p:sp>
        <p:nvSpPr>
          <p:cNvPr id="3" name="Down Arrow 2">
            <a:extLst>
              <a:ext uri="{FF2B5EF4-FFF2-40B4-BE49-F238E27FC236}">
                <a16:creationId xmlns:a16="http://schemas.microsoft.com/office/drawing/2014/main" id="{42AC5698-C1FA-4658-940E-69A517CE0E46}"/>
              </a:ext>
            </a:extLst>
          </p:cNvPr>
          <p:cNvSpPr/>
          <p:nvPr/>
        </p:nvSpPr>
        <p:spPr>
          <a:xfrm>
            <a:off x="4176764" y="2870514"/>
            <a:ext cx="492125" cy="457200"/>
          </a:xfrm>
          <a:prstGeom prst="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PT"/>
          </a:p>
        </p:txBody>
      </p:sp>
      <p:pic>
        <p:nvPicPr>
          <p:cNvPr id="8" name="Picture 2">
            <a:extLst>
              <a:ext uri="{FF2B5EF4-FFF2-40B4-BE49-F238E27FC236}">
                <a16:creationId xmlns:a16="http://schemas.microsoft.com/office/drawing/2014/main" id="{285C7698-8D9C-4EA2-A87D-D84D641A272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864" y="283913"/>
            <a:ext cx="1865376" cy="1379793"/>
          </a:xfrm>
          <a:prstGeom prst="rect">
            <a:avLst/>
          </a:prstGeom>
        </p:spPr>
      </p:pic>
      <p:pic>
        <p:nvPicPr>
          <p:cNvPr id="9" name="Picture 107">
            <a:extLst>
              <a:ext uri="{FF2B5EF4-FFF2-40B4-BE49-F238E27FC236}">
                <a16:creationId xmlns:a16="http://schemas.microsoft.com/office/drawing/2014/main" id="{4C4ED09D-4241-48B2-A6FE-55595738C97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18332" y="1222062"/>
            <a:ext cx="1542343" cy="4416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Rectângulo 14">
            <a:extLst>
              <a:ext uri="{FF2B5EF4-FFF2-40B4-BE49-F238E27FC236}">
                <a16:creationId xmlns:a16="http://schemas.microsoft.com/office/drawing/2014/main" id="{31D9BCAD-5B7A-44C6-A97E-9E9F20F5683E}"/>
              </a:ext>
            </a:extLst>
          </p:cNvPr>
          <p:cNvSpPr/>
          <p:nvPr/>
        </p:nvSpPr>
        <p:spPr>
          <a:xfrm>
            <a:off x="3803904" y="-4262"/>
            <a:ext cx="5340096" cy="167994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GB" sz="2800" b="1" dirty="0" err="1">
                <a:solidFill>
                  <a:schemeClr val="tx2"/>
                </a:solidFill>
              </a:rPr>
              <a:t>EuPEO</a:t>
            </a:r>
            <a:r>
              <a:rPr lang="en-GB" sz="2800" b="1" dirty="0">
                <a:solidFill>
                  <a:schemeClr val="tx2"/>
                </a:solidFill>
              </a:rPr>
              <a:t> </a:t>
            </a:r>
          </a:p>
          <a:p>
            <a:pPr algn="ctr">
              <a:defRPr/>
            </a:pPr>
            <a:r>
              <a:rPr lang="en-GB" sz="2800" b="1" dirty="0">
                <a:solidFill>
                  <a:schemeClr val="tx2"/>
                </a:solidFill>
              </a:rPr>
              <a:t>3</a:t>
            </a:r>
            <a:r>
              <a:rPr lang="en-GB" sz="2800" b="1" baseline="30000" dirty="0">
                <a:solidFill>
                  <a:schemeClr val="tx2"/>
                </a:solidFill>
              </a:rPr>
              <a:t>rd</a:t>
            </a:r>
            <a:r>
              <a:rPr lang="en-GB" sz="2800" b="1" dirty="0">
                <a:solidFill>
                  <a:schemeClr val="tx2"/>
                </a:solidFill>
              </a:rPr>
              <a:t>  Transnational Project Meeting </a:t>
            </a:r>
          </a:p>
          <a:p>
            <a:pPr algn="ctr">
              <a:defRPr/>
            </a:pPr>
            <a:r>
              <a:rPr lang="en-GB" sz="2800" b="1" dirty="0">
                <a:solidFill>
                  <a:schemeClr val="tx2"/>
                </a:solidFill>
              </a:rPr>
              <a:t>Ljubljana,</a:t>
            </a:r>
            <a:r>
              <a:rPr lang="en-GB" sz="2800" dirty="0">
                <a:solidFill>
                  <a:schemeClr val="tx2"/>
                </a:solidFill>
              </a:rPr>
              <a:t> </a:t>
            </a:r>
            <a:r>
              <a:rPr lang="en-GB" sz="2800" b="1" dirty="0">
                <a:solidFill>
                  <a:schemeClr val="tx2"/>
                </a:solidFill>
              </a:rPr>
              <a:t>25-28 September 2019</a:t>
            </a:r>
            <a:endParaRPr lang="en-GB" altLang="pt-PT" sz="2800" dirty="0">
              <a:solidFill>
                <a:schemeClr val="tx2"/>
              </a:solidFill>
              <a:latin typeface="Tahoma" panose="020B0604030504040204" pitchFamily="34" charset="0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tângulo 16"/>
          <p:cNvSpPr/>
          <p:nvPr/>
        </p:nvSpPr>
        <p:spPr>
          <a:xfrm>
            <a:off x="54865" y="1566721"/>
            <a:ext cx="8964444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4400" b="1" dirty="0"/>
              <a:t>26th September</a:t>
            </a:r>
          </a:p>
          <a:p>
            <a:endParaRPr lang="pt-BR" sz="2800" dirty="0"/>
          </a:p>
          <a:p>
            <a:r>
              <a:rPr lang="pt-BR" dirty="0"/>
              <a:t>9:00 am – 11:00 am – Assessment of work since Paris and Presentation of Global proposal for MEA/TIM</a:t>
            </a:r>
          </a:p>
          <a:p>
            <a:endParaRPr lang="pt-BR" dirty="0"/>
          </a:p>
          <a:p>
            <a:r>
              <a:rPr lang="pt-BR" dirty="0"/>
              <a:t>11:00 am – 11:30 am – Coffee-break</a:t>
            </a:r>
          </a:p>
          <a:p>
            <a:endParaRPr lang="pt-BR" dirty="0"/>
          </a:p>
          <a:p>
            <a:r>
              <a:rPr lang="pt-BR" dirty="0"/>
              <a:t>11:30am – 1:00 pm – Presentation and Discussion of MEA</a:t>
            </a:r>
          </a:p>
          <a:p>
            <a:endParaRPr lang="pt-BR" dirty="0"/>
          </a:p>
          <a:p>
            <a:r>
              <a:rPr lang="pt-BR" dirty="0"/>
              <a:t>1:00pm – 2:30pm – Lunch</a:t>
            </a:r>
          </a:p>
          <a:p>
            <a:endParaRPr lang="pt-BR" dirty="0"/>
          </a:p>
          <a:p>
            <a:r>
              <a:rPr lang="pt-BR" dirty="0"/>
              <a:t>2:30pm – 4:30pm – MEA Pilot Preparation</a:t>
            </a:r>
          </a:p>
          <a:p>
            <a:endParaRPr lang="pt-BR" dirty="0"/>
          </a:p>
          <a:p>
            <a:r>
              <a:rPr lang="pt-BR" dirty="0"/>
              <a:t>4:30 pm – 5:00 pm – Coffee-break with Faculty Tour</a:t>
            </a:r>
          </a:p>
          <a:p>
            <a:endParaRPr lang="pt-BR" dirty="0"/>
          </a:p>
          <a:p>
            <a:r>
              <a:rPr lang="pt-BR" dirty="0"/>
              <a:t>5:00pm – 7:00pm – MEA Pilot Preparation</a:t>
            </a:r>
          </a:p>
        </p:txBody>
      </p:sp>
      <p:pic>
        <p:nvPicPr>
          <p:cNvPr id="1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864" y="283913"/>
            <a:ext cx="1865376" cy="1379793"/>
          </a:xfrm>
          <a:prstGeom prst="rect">
            <a:avLst/>
          </a:prstGeom>
        </p:spPr>
      </p:pic>
      <p:pic>
        <p:nvPicPr>
          <p:cNvPr id="14" name="Picture 10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18332" y="1222062"/>
            <a:ext cx="1542343" cy="4416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ângulo 14"/>
          <p:cNvSpPr/>
          <p:nvPr/>
        </p:nvSpPr>
        <p:spPr>
          <a:xfrm>
            <a:off x="3803904" y="-4262"/>
            <a:ext cx="5340096" cy="167994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GB" sz="2800" b="1" dirty="0" err="1">
                <a:solidFill>
                  <a:schemeClr val="tx2"/>
                </a:solidFill>
              </a:rPr>
              <a:t>EuPEO</a:t>
            </a:r>
            <a:r>
              <a:rPr lang="en-GB" sz="2800" b="1" dirty="0">
                <a:solidFill>
                  <a:schemeClr val="tx2"/>
                </a:solidFill>
              </a:rPr>
              <a:t> </a:t>
            </a:r>
          </a:p>
          <a:p>
            <a:pPr algn="ctr">
              <a:defRPr/>
            </a:pPr>
            <a:r>
              <a:rPr lang="en-GB" sz="2800" b="1" dirty="0">
                <a:solidFill>
                  <a:schemeClr val="tx2"/>
                </a:solidFill>
              </a:rPr>
              <a:t>3</a:t>
            </a:r>
            <a:r>
              <a:rPr lang="en-GB" sz="2800" b="1" baseline="30000" dirty="0">
                <a:solidFill>
                  <a:schemeClr val="tx2"/>
                </a:solidFill>
              </a:rPr>
              <a:t>rd</a:t>
            </a:r>
            <a:r>
              <a:rPr lang="en-GB" sz="2800" b="1" dirty="0">
                <a:solidFill>
                  <a:schemeClr val="tx2"/>
                </a:solidFill>
              </a:rPr>
              <a:t>  Transnational Project Meeting </a:t>
            </a:r>
          </a:p>
          <a:p>
            <a:pPr algn="ctr">
              <a:defRPr/>
            </a:pPr>
            <a:r>
              <a:rPr lang="en-GB" sz="2800" b="1" dirty="0">
                <a:solidFill>
                  <a:schemeClr val="tx2"/>
                </a:solidFill>
              </a:rPr>
              <a:t>Ljubljana,</a:t>
            </a:r>
            <a:r>
              <a:rPr lang="en-GB" sz="2800" dirty="0">
                <a:solidFill>
                  <a:schemeClr val="tx2"/>
                </a:solidFill>
              </a:rPr>
              <a:t> </a:t>
            </a:r>
            <a:r>
              <a:rPr lang="en-GB" sz="2800" b="1" dirty="0">
                <a:solidFill>
                  <a:schemeClr val="tx2"/>
                </a:solidFill>
              </a:rPr>
              <a:t>25-28 September 2019</a:t>
            </a:r>
            <a:endParaRPr lang="en-GB" altLang="pt-PT" sz="2800" dirty="0">
              <a:solidFill>
                <a:schemeClr val="tx2"/>
              </a:solidFill>
              <a:latin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2133146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tângulo 16"/>
          <p:cNvSpPr/>
          <p:nvPr/>
        </p:nvSpPr>
        <p:spPr>
          <a:xfrm>
            <a:off x="54865" y="1566721"/>
            <a:ext cx="8964444" cy="566308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5400" b="1" dirty="0"/>
              <a:t>26th September</a:t>
            </a:r>
          </a:p>
          <a:p>
            <a:pPr algn="ctr"/>
            <a:r>
              <a:rPr lang="pt-BR" sz="5400" b="1" dirty="0"/>
              <a:t>(9:00 pm – 11:00 pm)</a:t>
            </a:r>
          </a:p>
          <a:p>
            <a:pPr algn="ctr"/>
            <a:endParaRPr lang="pt-BR" sz="4000" b="1" dirty="0"/>
          </a:p>
          <a:p>
            <a:pPr algn="ctr"/>
            <a:r>
              <a:rPr lang="pt-PT" sz="4000" i="1" dirty="0" err="1"/>
              <a:t>Assessment</a:t>
            </a:r>
            <a:r>
              <a:rPr lang="pt-PT" sz="4000" i="1" dirty="0"/>
              <a:t> </a:t>
            </a:r>
            <a:r>
              <a:rPr lang="pt-PT" sz="4000" i="1" dirty="0" err="1"/>
              <a:t>of</a:t>
            </a:r>
            <a:r>
              <a:rPr lang="pt-PT" sz="4000" i="1" dirty="0"/>
              <a:t> </a:t>
            </a:r>
            <a:r>
              <a:rPr lang="pt-PT" sz="4000" i="1" dirty="0" err="1"/>
              <a:t>the</a:t>
            </a:r>
            <a:r>
              <a:rPr lang="pt-PT" sz="4000" i="1" dirty="0"/>
              <a:t> </a:t>
            </a:r>
            <a:r>
              <a:rPr lang="pt-PT" sz="4000" i="1" dirty="0" err="1"/>
              <a:t>work</a:t>
            </a:r>
            <a:r>
              <a:rPr lang="pt-PT" sz="4000" i="1" dirty="0"/>
              <a:t> </a:t>
            </a:r>
            <a:r>
              <a:rPr lang="pt-PT" sz="4000" i="1" dirty="0" err="1"/>
              <a:t>since</a:t>
            </a:r>
            <a:r>
              <a:rPr lang="pt-PT" sz="4000" i="1" dirty="0"/>
              <a:t> Paris</a:t>
            </a:r>
          </a:p>
          <a:p>
            <a:pPr algn="ctr"/>
            <a:r>
              <a:rPr lang="pt-PT" sz="4000" i="1" dirty="0"/>
              <a:t> </a:t>
            </a:r>
          </a:p>
          <a:p>
            <a:pPr algn="ctr"/>
            <a:r>
              <a:rPr lang="pt-PT" sz="4000" i="1" dirty="0" err="1"/>
              <a:t>Presentation</a:t>
            </a:r>
            <a:r>
              <a:rPr lang="pt-PT" sz="4000" i="1" dirty="0"/>
              <a:t> </a:t>
            </a:r>
            <a:r>
              <a:rPr lang="pt-PT" sz="4000" i="1" dirty="0" err="1"/>
              <a:t>of</a:t>
            </a:r>
            <a:r>
              <a:rPr lang="pt-PT" sz="4000" i="1" dirty="0"/>
              <a:t> </a:t>
            </a:r>
            <a:r>
              <a:rPr lang="pt-PT" sz="4000" i="1" dirty="0" err="1"/>
              <a:t>the</a:t>
            </a:r>
            <a:r>
              <a:rPr lang="pt-PT" sz="4000" i="1" dirty="0"/>
              <a:t> Global </a:t>
            </a:r>
            <a:r>
              <a:rPr lang="pt-PT" sz="4000" i="1" dirty="0" err="1"/>
              <a:t>proposal</a:t>
            </a:r>
            <a:r>
              <a:rPr lang="pt-PT" sz="4000" i="1" dirty="0"/>
              <a:t> for </a:t>
            </a:r>
            <a:r>
              <a:rPr lang="pt-PT" sz="4000" i="1" dirty="0" err="1"/>
              <a:t>EuPEO</a:t>
            </a:r>
            <a:r>
              <a:rPr lang="pt-PT" sz="4000" i="1" dirty="0"/>
              <a:t>: </a:t>
            </a:r>
            <a:r>
              <a:rPr lang="pt-PT" sz="4000" i="1" dirty="0" err="1"/>
              <a:t>MEA</a:t>
            </a:r>
            <a:r>
              <a:rPr lang="pt-PT" sz="4000" i="1" dirty="0"/>
              <a:t> </a:t>
            </a:r>
            <a:r>
              <a:rPr lang="pt-PT" sz="4000" i="1" dirty="0" err="1"/>
              <a:t>and</a:t>
            </a:r>
            <a:r>
              <a:rPr lang="pt-PT" sz="4000" i="1" dirty="0"/>
              <a:t> TIM </a:t>
            </a:r>
            <a:r>
              <a:rPr lang="pt-PT" sz="4000" i="1" dirty="0" err="1"/>
              <a:t>parts</a:t>
            </a:r>
            <a:r>
              <a:rPr lang="pt-PT" sz="4000" i="1" dirty="0"/>
              <a:t> </a:t>
            </a:r>
            <a:r>
              <a:rPr lang="pt-PT" sz="4000" i="1" dirty="0" err="1"/>
              <a:t>and</a:t>
            </a:r>
            <a:r>
              <a:rPr lang="pt-PT" sz="4000" i="1" dirty="0"/>
              <a:t> </a:t>
            </a:r>
            <a:r>
              <a:rPr lang="pt-PT" sz="4000" i="1" dirty="0" err="1"/>
              <a:t>integration</a:t>
            </a:r>
            <a:endParaRPr lang="pt-PT" sz="4000" i="1" dirty="0"/>
          </a:p>
        </p:txBody>
      </p:sp>
      <p:pic>
        <p:nvPicPr>
          <p:cNvPr id="1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864" y="283913"/>
            <a:ext cx="1865376" cy="1379793"/>
          </a:xfrm>
          <a:prstGeom prst="rect">
            <a:avLst/>
          </a:prstGeom>
        </p:spPr>
      </p:pic>
      <p:pic>
        <p:nvPicPr>
          <p:cNvPr id="14" name="Picture 10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18332" y="1222062"/>
            <a:ext cx="1542343" cy="4416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ângulo 14"/>
          <p:cNvSpPr/>
          <p:nvPr/>
        </p:nvSpPr>
        <p:spPr>
          <a:xfrm>
            <a:off x="3803904" y="-4262"/>
            <a:ext cx="5340096" cy="167994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GB" sz="2800" b="1" dirty="0" err="1">
                <a:solidFill>
                  <a:schemeClr val="tx2"/>
                </a:solidFill>
              </a:rPr>
              <a:t>EuPEO</a:t>
            </a:r>
            <a:r>
              <a:rPr lang="en-GB" sz="2800" b="1" dirty="0">
                <a:solidFill>
                  <a:schemeClr val="tx2"/>
                </a:solidFill>
              </a:rPr>
              <a:t> </a:t>
            </a:r>
          </a:p>
          <a:p>
            <a:pPr algn="ctr">
              <a:defRPr/>
            </a:pPr>
            <a:r>
              <a:rPr lang="en-GB" sz="2800" b="1" dirty="0">
                <a:solidFill>
                  <a:schemeClr val="tx2"/>
                </a:solidFill>
              </a:rPr>
              <a:t>3</a:t>
            </a:r>
            <a:r>
              <a:rPr lang="en-GB" sz="2800" b="1" baseline="30000" dirty="0">
                <a:solidFill>
                  <a:schemeClr val="tx2"/>
                </a:solidFill>
              </a:rPr>
              <a:t>rd</a:t>
            </a:r>
            <a:r>
              <a:rPr lang="en-GB" sz="2800" b="1" dirty="0">
                <a:solidFill>
                  <a:schemeClr val="tx2"/>
                </a:solidFill>
              </a:rPr>
              <a:t>  Transnational Project Meeting </a:t>
            </a:r>
          </a:p>
          <a:p>
            <a:pPr algn="ctr">
              <a:defRPr/>
            </a:pPr>
            <a:r>
              <a:rPr lang="en-GB" sz="2800" b="1" dirty="0">
                <a:solidFill>
                  <a:schemeClr val="tx2"/>
                </a:solidFill>
              </a:rPr>
              <a:t>Ljubljana,</a:t>
            </a:r>
            <a:r>
              <a:rPr lang="en-GB" sz="2800" dirty="0">
                <a:solidFill>
                  <a:schemeClr val="tx2"/>
                </a:solidFill>
              </a:rPr>
              <a:t> </a:t>
            </a:r>
            <a:r>
              <a:rPr lang="en-GB" sz="2800" b="1" dirty="0">
                <a:solidFill>
                  <a:schemeClr val="tx2"/>
                </a:solidFill>
              </a:rPr>
              <a:t>25-28 September 2019</a:t>
            </a:r>
            <a:endParaRPr lang="en-GB" altLang="pt-PT" sz="2800" dirty="0">
              <a:solidFill>
                <a:schemeClr val="tx2"/>
              </a:solidFill>
              <a:latin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8846671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864" y="283913"/>
            <a:ext cx="1865376" cy="1379793"/>
          </a:xfrm>
          <a:prstGeom prst="rect">
            <a:avLst/>
          </a:prstGeom>
        </p:spPr>
      </p:pic>
      <p:pic>
        <p:nvPicPr>
          <p:cNvPr id="11" name="Picture 10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18332" y="1222062"/>
            <a:ext cx="1542343" cy="4416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tângulo 6">
            <a:extLst>
              <a:ext uri="{FF2B5EF4-FFF2-40B4-BE49-F238E27FC236}">
                <a16:creationId xmlns:a16="http://schemas.microsoft.com/office/drawing/2014/main" id="{E3962404-C438-4B13-9797-06E3C431DEBB}"/>
              </a:ext>
            </a:extLst>
          </p:cNvPr>
          <p:cNvSpPr/>
          <p:nvPr/>
        </p:nvSpPr>
        <p:spPr>
          <a:xfrm>
            <a:off x="-1" y="1663706"/>
            <a:ext cx="9047181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PT" sz="2800" b="1" dirty="0"/>
              <a:t>MEA / TIM Development Schedule</a:t>
            </a:r>
          </a:p>
          <a:p>
            <a:pPr algn="ctr"/>
            <a:r>
              <a:rPr lang="pt-PT" sz="2400" b="1" i="1" dirty="0"/>
              <a:t>(FMH/SPEF/EUPEA/SFISM/HSSF/WGI)</a:t>
            </a:r>
            <a:endParaRPr lang="pt-BR" b="1" i="1" dirty="0"/>
          </a:p>
        </p:txBody>
      </p:sp>
      <p:graphicFrame>
        <p:nvGraphicFramePr>
          <p:cNvPr id="2" name="Tabela 1">
            <a:extLst>
              <a:ext uri="{FF2B5EF4-FFF2-40B4-BE49-F238E27FC236}">
                <a16:creationId xmlns:a16="http://schemas.microsoft.com/office/drawing/2014/main" id="{AB1CDDAA-9BA5-4B12-BB6A-8860CA64ADDD}"/>
              </a:ext>
            </a:extLst>
          </p:cNvPr>
          <p:cNvGraphicFramePr>
            <a:graphicFrameLocks noGrp="1"/>
          </p:cNvGraphicFramePr>
          <p:nvPr/>
        </p:nvGraphicFramePr>
        <p:xfrm>
          <a:off x="107581" y="2484340"/>
          <a:ext cx="8911277" cy="4216400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810293">
                  <a:extLst>
                    <a:ext uri="{9D8B030D-6E8A-4147-A177-3AD203B41FA5}">
                      <a16:colId xmlns:a16="http://schemas.microsoft.com/office/drawing/2014/main" val="3772059829"/>
                    </a:ext>
                  </a:extLst>
                </a:gridCol>
                <a:gridCol w="2565555">
                  <a:extLst>
                    <a:ext uri="{9D8B030D-6E8A-4147-A177-3AD203B41FA5}">
                      <a16:colId xmlns:a16="http://schemas.microsoft.com/office/drawing/2014/main" val="3449769538"/>
                    </a:ext>
                  </a:extLst>
                </a:gridCol>
                <a:gridCol w="2926080">
                  <a:extLst>
                    <a:ext uri="{9D8B030D-6E8A-4147-A177-3AD203B41FA5}">
                      <a16:colId xmlns:a16="http://schemas.microsoft.com/office/drawing/2014/main" val="4172540230"/>
                    </a:ext>
                  </a:extLst>
                </a:gridCol>
                <a:gridCol w="2609349">
                  <a:extLst>
                    <a:ext uri="{9D8B030D-6E8A-4147-A177-3AD203B41FA5}">
                      <a16:colId xmlns:a16="http://schemas.microsoft.com/office/drawing/2014/main" val="117368706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t-PT" dirty="0" err="1"/>
                        <a:t>Stage</a:t>
                      </a:r>
                      <a:endParaRPr lang="pt-P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dirty="0" err="1"/>
                        <a:t>Timeline</a:t>
                      </a:r>
                      <a:endParaRPr lang="pt-P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dirty="0" err="1"/>
                        <a:t>Objective</a:t>
                      </a:r>
                      <a:endParaRPr lang="pt-P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dirty="0" err="1"/>
                        <a:t>Observations</a:t>
                      </a:r>
                      <a:endParaRPr lang="pt-PT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252294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t-PT" sz="160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1600" dirty="0" err="1"/>
                        <a:t>Until</a:t>
                      </a:r>
                      <a:r>
                        <a:rPr lang="pt-PT" sz="1600" dirty="0"/>
                        <a:t> </a:t>
                      </a:r>
                      <a:r>
                        <a:rPr lang="pt-PT" sz="1600" dirty="0" err="1"/>
                        <a:t>April</a:t>
                      </a:r>
                      <a:r>
                        <a:rPr lang="pt-PT" sz="1600" dirty="0"/>
                        <a:t> 19th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PT" sz="1600" dirty="0" err="1"/>
                        <a:t>Reviewing</a:t>
                      </a:r>
                      <a:r>
                        <a:rPr lang="pt-PT" sz="1600" dirty="0"/>
                        <a:t> </a:t>
                      </a:r>
                      <a:r>
                        <a:rPr lang="pt-PT" sz="1600" dirty="0" err="1"/>
                        <a:t>Completion</a:t>
                      </a:r>
                      <a:r>
                        <a:rPr lang="pt-PT" sz="1600" dirty="0"/>
                        <a:t> of </a:t>
                      </a:r>
                      <a:r>
                        <a:rPr lang="pt-PT" sz="1600" dirty="0" err="1"/>
                        <a:t>EuPEO</a:t>
                      </a:r>
                      <a:r>
                        <a:rPr lang="pt-PT" sz="1600" dirty="0"/>
                        <a:t> </a:t>
                      </a:r>
                      <a:r>
                        <a:rPr lang="pt-PT" sz="1600" dirty="0" err="1"/>
                        <a:t>Dimensions</a:t>
                      </a:r>
                      <a:endParaRPr lang="pt-PT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PT" sz="1600" dirty="0"/>
                        <a:t>Online </a:t>
                      </a:r>
                      <a:r>
                        <a:rPr lang="pt-PT" sz="1600" dirty="0" err="1"/>
                        <a:t>group</a:t>
                      </a:r>
                      <a:r>
                        <a:rPr lang="pt-PT" sz="1600" dirty="0"/>
                        <a:t> </a:t>
                      </a:r>
                      <a:r>
                        <a:rPr lang="pt-PT" sz="1600" dirty="0" err="1"/>
                        <a:t>work</a:t>
                      </a:r>
                      <a:endParaRPr lang="pt-PT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9318118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t-PT" sz="1600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1600" dirty="0" err="1"/>
                        <a:t>Until</a:t>
                      </a:r>
                      <a:r>
                        <a:rPr lang="pt-PT" sz="1600" dirty="0"/>
                        <a:t> 10th May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PT" sz="1600" dirty="0" err="1"/>
                        <a:t>Draft</a:t>
                      </a:r>
                      <a:r>
                        <a:rPr lang="pt-PT" sz="1600" dirty="0"/>
                        <a:t> Design of MEA/TIM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PT" sz="1600" dirty="0" err="1"/>
                        <a:t>Forthnight</a:t>
                      </a:r>
                      <a:r>
                        <a:rPr lang="pt-PT" sz="1600" dirty="0"/>
                        <a:t> Skype Meetings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4019981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t-PT" sz="1600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1600" dirty="0"/>
                        <a:t>24th May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PT" sz="1600" dirty="0" err="1"/>
                        <a:t>First</a:t>
                      </a:r>
                      <a:r>
                        <a:rPr lang="pt-PT" sz="1600" dirty="0"/>
                        <a:t> </a:t>
                      </a:r>
                      <a:r>
                        <a:rPr lang="pt-PT" sz="1600" dirty="0" err="1"/>
                        <a:t>Draft</a:t>
                      </a:r>
                      <a:r>
                        <a:rPr lang="pt-PT" sz="1600" dirty="0"/>
                        <a:t> of MEA/TIM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PT" sz="1600" dirty="0"/>
                        <a:t>Share with Partners for consultation by May 24th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8173892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t-PT" sz="1600" dirty="0"/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1600" dirty="0"/>
                        <a:t>31st May</a:t>
                      </a:r>
                    </a:p>
                    <a:p>
                      <a:pPr algn="ctr"/>
                      <a:endParaRPr lang="pt-PT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PT" sz="1600" dirty="0" err="1"/>
                        <a:t>Confirmation</a:t>
                      </a:r>
                      <a:r>
                        <a:rPr lang="pt-PT" sz="1600" dirty="0"/>
                        <a:t> of </a:t>
                      </a:r>
                      <a:r>
                        <a:rPr lang="pt-PT" sz="1600" dirty="0" err="1"/>
                        <a:t>Key</a:t>
                      </a:r>
                      <a:r>
                        <a:rPr lang="pt-PT" sz="1600" dirty="0"/>
                        <a:t> </a:t>
                      </a:r>
                      <a:r>
                        <a:rPr lang="pt-PT" sz="1600" dirty="0" err="1"/>
                        <a:t>Changes</a:t>
                      </a:r>
                      <a:r>
                        <a:rPr lang="pt-PT" sz="1600" dirty="0"/>
                        <a:t> to MEA/TIM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PT" sz="1600" dirty="0"/>
                        <a:t>Skype conference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47351175"/>
                  </a:ext>
                </a:extLst>
              </a:tr>
              <a:tr h="320040">
                <a:tc>
                  <a:txBody>
                    <a:bodyPr/>
                    <a:lstStyle/>
                    <a:p>
                      <a:pPr algn="ctr"/>
                      <a:r>
                        <a:rPr lang="pt-PT" sz="1600" dirty="0"/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1600" dirty="0"/>
                        <a:t>1st September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PT" sz="1600" dirty="0" err="1"/>
                        <a:t>Finished</a:t>
                      </a:r>
                      <a:r>
                        <a:rPr lang="pt-PT" sz="1600" dirty="0"/>
                        <a:t> MEA/TIM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PT" sz="1600" dirty="0"/>
                        <a:t>Share with Partners for consultation by 14th September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08356571"/>
                  </a:ext>
                </a:extLst>
              </a:tr>
              <a:tr h="320040">
                <a:tc>
                  <a:txBody>
                    <a:bodyPr/>
                    <a:lstStyle/>
                    <a:p>
                      <a:pPr algn="ctr"/>
                      <a:r>
                        <a:rPr lang="pt-PT" sz="1600" dirty="0"/>
                        <a:t>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1600" dirty="0"/>
                        <a:t>Until 14th September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PT" sz="1600" dirty="0"/>
                        <a:t>Partners Feedback collection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PT" sz="1600" dirty="0"/>
                        <a:t>Online partners work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5391891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t-PT" sz="1600" dirty="0"/>
                        <a:t>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1600" dirty="0"/>
                        <a:t>25th-28th </a:t>
                      </a:r>
                      <a:r>
                        <a:rPr lang="pt-PT" sz="1600" dirty="0" err="1"/>
                        <a:t>September</a:t>
                      </a:r>
                      <a:endParaRPr lang="pt-PT" sz="1600" dirty="0"/>
                    </a:p>
                    <a:p>
                      <a:pPr algn="ctr"/>
                      <a:r>
                        <a:rPr lang="pt-PT" sz="1600" dirty="0"/>
                        <a:t>(3rd TPM)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PT" sz="1600" dirty="0" err="1"/>
                        <a:t>Preparation</a:t>
                      </a:r>
                      <a:r>
                        <a:rPr lang="pt-PT" sz="1600" dirty="0"/>
                        <a:t> of MEA/TIM </a:t>
                      </a:r>
                      <a:r>
                        <a:rPr lang="pt-PT" sz="1600" dirty="0" err="1"/>
                        <a:t>Pilot</a:t>
                      </a:r>
                      <a:endParaRPr lang="pt-PT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PT" sz="1600" dirty="0"/>
                        <a:t>Prepare </a:t>
                      </a:r>
                      <a:r>
                        <a:rPr lang="pt-PT" sz="1600" dirty="0" err="1"/>
                        <a:t>schools</a:t>
                      </a:r>
                      <a:r>
                        <a:rPr lang="pt-PT" sz="1600" dirty="0"/>
                        <a:t> </a:t>
                      </a:r>
                      <a:r>
                        <a:rPr lang="pt-PT" sz="1600" dirty="0" err="1"/>
                        <a:t>early</a:t>
                      </a:r>
                      <a:r>
                        <a:rPr lang="pt-PT" sz="1600" dirty="0"/>
                        <a:t>!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38145207"/>
                  </a:ext>
                </a:extLst>
              </a:tr>
            </a:tbl>
          </a:graphicData>
        </a:graphic>
      </p:graphicFrame>
      <p:sp>
        <p:nvSpPr>
          <p:cNvPr id="8" name="Rectângulo 14">
            <a:extLst>
              <a:ext uri="{FF2B5EF4-FFF2-40B4-BE49-F238E27FC236}">
                <a16:creationId xmlns:a16="http://schemas.microsoft.com/office/drawing/2014/main" id="{8ED36FEA-95EB-4EA1-AEF1-FE5F7561C6E1}"/>
              </a:ext>
            </a:extLst>
          </p:cNvPr>
          <p:cNvSpPr/>
          <p:nvPr/>
        </p:nvSpPr>
        <p:spPr>
          <a:xfrm>
            <a:off x="3803904" y="9593"/>
            <a:ext cx="5340096" cy="1679944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pt-BR" sz="3200" b="1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From EuPEO 2</a:t>
            </a:r>
            <a:r>
              <a:rPr lang="pt-BR" sz="3200" b="1" baseline="30000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nd</a:t>
            </a:r>
            <a:r>
              <a:rPr lang="pt-BR" sz="3200" b="1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 Transnational Project Meeting, Paris,</a:t>
            </a:r>
            <a:r>
              <a:rPr lang="pt-BR" sz="3200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 </a:t>
            </a:r>
            <a:r>
              <a:rPr lang="pt-BR" sz="3200" b="1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22-24 March 2019</a:t>
            </a:r>
            <a:endParaRPr lang="en-US" altLang="pt-PT" sz="3200" dirty="0">
              <a:solidFill>
                <a:schemeClr val="accent1">
                  <a:lumMod val="20000"/>
                  <a:lumOff val="80000"/>
                </a:schemeClr>
              </a:solidFill>
              <a:latin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7224642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864" y="283913"/>
            <a:ext cx="1865376" cy="1379793"/>
          </a:xfrm>
          <a:prstGeom prst="rect">
            <a:avLst/>
          </a:prstGeom>
        </p:spPr>
      </p:pic>
      <p:pic>
        <p:nvPicPr>
          <p:cNvPr id="11" name="Picture 10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18332" y="1222062"/>
            <a:ext cx="1542343" cy="4416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tângulo 6">
            <a:extLst>
              <a:ext uri="{FF2B5EF4-FFF2-40B4-BE49-F238E27FC236}">
                <a16:creationId xmlns:a16="http://schemas.microsoft.com/office/drawing/2014/main" id="{E3962404-C438-4B13-9797-06E3C431DEBB}"/>
              </a:ext>
            </a:extLst>
          </p:cNvPr>
          <p:cNvSpPr/>
          <p:nvPr/>
        </p:nvSpPr>
        <p:spPr>
          <a:xfrm>
            <a:off x="-1" y="1606561"/>
            <a:ext cx="904718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PT" sz="2800" b="1" dirty="0"/>
              <a:t>“</a:t>
            </a:r>
            <a:r>
              <a:rPr lang="pt-PT" sz="2800" b="1" dirty="0" err="1"/>
              <a:t>Homework</a:t>
            </a:r>
            <a:r>
              <a:rPr lang="pt-PT" sz="2800" b="1" dirty="0"/>
              <a:t>” </a:t>
            </a:r>
            <a:r>
              <a:rPr lang="pt-PT" sz="2800" b="1" dirty="0" err="1"/>
              <a:t>Checklist</a:t>
            </a:r>
            <a:endParaRPr lang="pt-BR" b="1" i="1" dirty="0"/>
          </a:p>
        </p:txBody>
      </p:sp>
      <p:graphicFrame>
        <p:nvGraphicFramePr>
          <p:cNvPr id="2" name="Tabela 1">
            <a:extLst>
              <a:ext uri="{FF2B5EF4-FFF2-40B4-BE49-F238E27FC236}">
                <a16:creationId xmlns:a16="http://schemas.microsoft.com/office/drawing/2014/main" id="{AB1CDDAA-9BA5-4B12-BB6A-8860CA64ADDD}"/>
              </a:ext>
            </a:extLst>
          </p:cNvPr>
          <p:cNvGraphicFramePr>
            <a:graphicFrameLocks noGrp="1"/>
          </p:cNvGraphicFramePr>
          <p:nvPr/>
        </p:nvGraphicFramePr>
        <p:xfrm>
          <a:off x="13305" y="2053589"/>
          <a:ext cx="9089136" cy="4759960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3337763">
                  <a:extLst>
                    <a:ext uri="{9D8B030D-6E8A-4147-A177-3AD203B41FA5}">
                      <a16:colId xmlns:a16="http://schemas.microsoft.com/office/drawing/2014/main" val="4172540230"/>
                    </a:ext>
                  </a:extLst>
                </a:gridCol>
                <a:gridCol w="5751373">
                  <a:extLst>
                    <a:ext uri="{9D8B030D-6E8A-4147-A177-3AD203B41FA5}">
                      <a16:colId xmlns:a16="http://schemas.microsoft.com/office/drawing/2014/main" val="117368706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t-PT" dirty="0" err="1"/>
                        <a:t>Partners</a:t>
                      </a:r>
                      <a:endParaRPr lang="pt-P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dirty="0" err="1"/>
                        <a:t>Coordination</a:t>
                      </a:r>
                      <a:endParaRPr lang="pt-PT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252294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pt-PT" dirty="0" err="1"/>
                        <a:t>Completion</a:t>
                      </a:r>
                      <a:r>
                        <a:rPr lang="pt-PT" dirty="0"/>
                        <a:t> of </a:t>
                      </a:r>
                      <a:r>
                        <a:rPr lang="pt-PT" dirty="0" err="1"/>
                        <a:t>group-reviewing</a:t>
                      </a:r>
                      <a:r>
                        <a:rPr lang="pt-PT" dirty="0"/>
                        <a:t> </a:t>
                      </a:r>
                      <a:r>
                        <a:rPr lang="pt-PT" dirty="0" err="1"/>
                        <a:t>dimensions</a:t>
                      </a:r>
                      <a:r>
                        <a:rPr lang="pt-PT" dirty="0"/>
                        <a:t> (</a:t>
                      </a:r>
                      <a:r>
                        <a:rPr lang="pt-PT" dirty="0" err="1"/>
                        <a:t>April</a:t>
                      </a:r>
                      <a:r>
                        <a:rPr lang="pt-PT" dirty="0"/>
                        <a:t> 19th)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PT" dirty="0" err="1"/>
                        <a:t>Create</a:t>
                      </a:r>
                      <a:r>
                        <a:rPr lang="pt-PT" dirty="0"/>
                        <a:t> and share </a:t>
                      </a:r>
                      <a:r>
                        <a:rPr lang="pt-PT" dirty="0" err="1"/>
                        <a:t>EuPEO</a:t>
                      </a:r>
                      <a:r>
                        <a:rPr lang="pt-PT" dirty="0"/>
                        <a:t> google drive </a:t>
                      </a:r>
                      <a:r>
                        <a:rPr lang="pt-PT" dirty="0" err="1"/>
                        <a:t>folder</a:t>
                      </a:r>
                      <a:r>
                        <a:rPr lang="pt-PT" dirty="0"/>
                        <a:t> (March 25th)</a:t>
                      </a:r>
                    </a:p>
                    <a:p>
                      <a:r>
                        <a:rPr lang="pt-PT" i="1" dirty="0" err="1"/>
                        <a:t>Worksheets</a:t>
                      </a:r>
                      <a:r>
                        <a:rPr lang="pt-PT" i="1" dirty="0"/>
                        <a:t>, </a:t>
                      </a:r>
                      <a:r>
                        <a:rPr lang="pt-PT" i="1" dirty="0" err="1"/>
                        <a:t>Handbook</a:t>
                      </a:r>
                      <a:r>
                        <a:rPr lang="pt-PT" i="1" dirty="0"/>
                        <a:t>, </a:t>
                      </a:r>
                      <a:r>
                        <a:rPr lang="pt-PT" i="1" dirty="0" err="1"/>
                        <a:t>Pre-Report</a:t>
                      </a:r>
                      <a:r>
                        <a:rPr lang="pt-PT" i="1" dirty="0"/>
                        <a:t>, IO2, </a:t>
                      </a:r>
                      <a:r>
                        <a:rPr lang="pt-PT" i="1" dirty="0" err="1"/>
                        <a:t>Specific</a:t>
                      </a:r>
                      <a:r>
                        <a:rPr lang="pt-PT" i="1" dirty="0"/>
                        <a:t> </a:t>
                      </a:r>
                      <a:r>
                        <a:rPr lang="pt-PT" i="1" dirty="0" err="1"/>
                        <a:t>Planning</a:t>
                      </a:r>
                      <a:r>
                        <a:rPr lang="pt-PT" i="1" dirty="0"/>
                        <a:t>, TPM Minutes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9318118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Complete translation of IO2 (April 30</a:t>
                      </a:r>
                      <a:r>
                        <a:rPr lang="en-US" baseline="30000" dirty="0"/>
                        <a:t>th</a:t>
                      </a:r>
                      <a:r>
                        <a:rPr lang="en-US" dirty="0"/>
                        <a:t>)</a:t>
                      </a:r>
                      <a:endParaRPr lang="pt-P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PT" dirty="0" err="1"/>
                        <a:t>Send</a:t>
                      </a:r>
                      <a:r>
                        <a:rPr lang="pt-PT" dirty="0"/>
                        <a:t> email to UNESCO (March 26th)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4019981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pt-PT" dirty="0" err="1"/>
                        <a:t>Provide</a:t>
                      </a:r>
                      <a:r>
                        <a:rPr lang="pt-PT" dirty="0"/>
                        <a:t> feedback on MEA/TIM </a:t>
                      </a:r>
                      <a:r>
                        <a:rPr lang="pt-PT" dirty="0" err="1"/>
                        <a:t>draft</a:t>
                      </a:r>
                      <a:r>
                        <a:rPr lang="pt-PT" dirty="0"/>
                        <a:t> (May 29th)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PT" dirty="0" err="1"/>
                        <a:t>Update</a:t>
                      </a:r>
                      <a:r>
                        <a:rPr lang="pt-PT" dirty="0"/>
                        <a:t> </a:t>
                      </a:r>
                      <a:r>
                        <a:rPr lang="pt-PT" dirty="0" err="1"/>
                        <a:t>pre-report</a:t>
                      </a:r>
                      <a:r>
                        <a:rPr lang="pt-PT" dirty="0"/>
                        <a:t> and </a:t>
                      </a:r>
                      <a:r>
                        <a:rPr lang="pt-PT" dirty="0" err="1"/>
                        <a:t>handbook</a:t>
                      </a:r>
                      <a:r>
                        <a:rPr lang="pt-PT" dirty="0"/>
                        <a:t> (March 29th) and </a:t>
                      </a:r>
                      <a:r>
                        <a:rPr lang="pt-PT" dirty="0" err="1"/>
                        <a:t>webpage</a:t>
                      </a:r>
                      <a:r>
                        <a:rPr lang="pt-PT" dirty="0"/>
                        <a:t> (</a:t>
                      </a:r>
                      <a:r>
                        <a:rPr lang="pt-PT" dirty="0" err="1"/>
                        <a:t>April</a:t>
                      </a:r>
                      <a:r>
                        <a:rPr lang="pt-PT" dirty="0"/>
                        <a:t> 15th)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8173892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Update submission of tertiary reports (May 31st )</a:t>
                      </a:r>
                      <a:endParaRPr lang="pt-P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PT" dirty="0" err="1"/>
                        <a:t>Update</a:t>
                      </a:r>
                      <a:r>
                        <a:rPr lang="pt-PT" dirty="0"/>
                        <a:t> </a:t>
                      </a:r>
                      <a:r>
                        <a:rPr lang="pt-PT" dirty="0" err="1"/>
                        <a:t>EuPEO</a:t>
                      </a:r>
                      <a:r>
                        <a:rPr lang="pt-PT" dirty="0"/>
                        <a:t> google drive with MEA/TIM </a:t>
                      </a:r>
                      <a:r>
                        <a:rPr lang="pt-PT" dirty="0" err="1"/>
                        <a:t>draft</a:t>
                      </a:r>
                      <a:r>
                        <a:rPr lang="pt-PT" dirty="0"/>
                        <a:t> (May 24th)</a:t>
                      </a:r>
                    </a:p>
                    <a:p>
                      <a:endParaRPr lang="pt-PT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47351175"/>
                  </a:ext>
                </a:extLst>
              </a:tr>
              <a:tr h="3200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PT" dirty="0" err="1"/>
                        <a:t>Provide</a:t>
                      </a:r>
                      <a:r>
                        <a:rPr lang="pt-PT" dirty="0"/>
                        <a:t> feedback on MEA/TIM (</a:t>
                      </a:r>
                      <a:r>
                        <a:rPr lang="pt-PT" dirty="0" err="1"/>
                        <a:t>September</a:t>
                      </a:r>
                      <a:r>
                        <a:rPr lang="pt-PT" dirty="0"/>
                        <a:t> 14th)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PT" dirty="0" err="1"/>
                        <a:t>Update</a:t>
                      </a:r>
                      <a:r>
                        <a:rPr lang="pt-PT" dirty="0"/>
                        <a:t> </a:t>
                      </a:r>
                      <a:r>
                        <a:rPr lang="pt-PT" dirty="0" err="1"/>
                        <a:t>EuPEO</a:t>
                      </a:r>
                      <a:r>
                        <a:rPr lang="pt-PT" dirty="0"/>
                        <a:t> google drive with MEA/TIM (</a:t>
                      </a:r>
                      <a:r>
                        <a:rPr lang="pt-PT" dirty="0" err="1"/>
                        <a:t>September</a:t>
                      </a:r>
                      <a:r>
                        <a:rPr lang="pt-PT" dirty="0"/>
                        <a:t> 1st)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5391891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PT" dirty="0"/>
                        <a:t>Complete “business </a:t>
                      </a:r>
                      <a:r>
                        <a:rPr lang="pt-PT" dirty="0" err="1"/>
                        <a:t>model</a:t>
                      </a:r>
                      <a:r>
                        <a:rPr lang="pt-PT" dirty="0"/>
                        <a:t> </a:t>
                      </a:r>
                      <a:r>
                        <a:rPr lang="pt-PT" dirty="0" err="1"/>
                        <a:t>canvas</a:t>
                      </a:r>
                      <a:r>
                        <a:rPr lang="pt-PT" dirty="0"/>
                        <a:t>” </a:t>
                      </a:r>
                      <a:r>
                        <a:rPr lang="pt-PT" dirty="0" err="1"/>
                        <a:t>by</a:t>
                      </a:r>
                      <a:r>
                        <a:rPr lang="pt-PT" dirty="0"/>
                        <a:t> country (</a:t>
                      </a:r>
                      <a:r>
                        <a:rPr lang="pt-PT" dirty="0" err="1"/>
                        <a:t>September</a:t>
                      </a:r>
                      <a:r>
                        <a:rPr lang="pt-PT" dirty="0"/>
                        <a:t> 20th)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PT" dirty="0"/>
                        <a:t>Prepare 3rd TPM with MEA/TIM Development </a:t>
                      </a:r>
                      <a:r>
                        <a:rPr lang="pt-PT" dirty="0" err="1"/>
                        <a:t>group</a:t>
                      </a:r>
                      <a:r>
                        <a:rPr lang="pt-PT" dirty="0"/>
                        <a:t> (</a:t>
                      </a:r>
                      <a:r>
                        <a:rPr lang="pt-PT" dirty="0" err="1"/>
                        <a:t>September</a:t>
                      </a:r>
                      <a:r>
                        <a:rPr lang="pt-PT" dirty="0"/>
                        <a:t> 17th)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38145207"/>
                  </a:ext>
                </a:extLst>
              </a:tr>
            </a:tbl>
          </a:graphicData>
        </a:graphic>
      </p:graphicFrame>
      <p:sp>
        <p:nvSpPr>
          <p:cNvPr id="8" name="Rectângulo 14">
            <a:extLst>
              <a:ext uri="{FF2B5EF4-FFF2-40B4-BE49-F238E27FC236}">
                <a16:creationId xmlns:a16="http://schemas.microsoft.com/office/drawing/2014/main" id="{26294D71-85BC-4299-8D47-FCB4FE21C5FD}"/>
              </a:ext>
            </a:extLst>
          </p:cNvPr>
          <p:cNvSpPr/>
          <p:nvPr/>
        </p:nvSpPr>
        <p:spPr>
          <a:xfrm>
            <a:off x="3803904" y="9593"/>
            <a:ext cx="5340096" cy="1679944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pt-BR" sz="3200" b="1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From EuPEO 2</a:t>
            </a:r>
            <a:r>
              <a:rPr lang="pt-BR" sz="3200" b="1" baseline="30000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nd</a:t>
            </a:r>
            <a:r>
              <a:rPr lang="pt-BR" sz="3200" b="1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 Transnational Project Meeting, Paris,</a:t>
            </a:r>
            <a:r>
              <a:rPr lang="pt-BR" sz="3200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 </a:t>
            </a:r>
            <a:r>
              <a:rPr lang="pt-BR" sz="3200" b="1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22-24 March 2019</a:t>
            </a:r>
            <a:endParaRPr lang="en-US" altLang="pt-PT" sz="3200" dirty="0">
              <a:solidFill>
                <a:schemeClr val="accent1">
                  <a:lumMod val="20000"/>
                  <a:lumOff val="80000"/>
                </a:schemeClr>
              </a:solidFill>
              <a:latin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2594541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864" y="283913"/>
            <a:ext cx="1865376" cy="1379793"/>
          </a:xfrm>
          <a:prstGeom prst="rect">
            <a:avLst/>
          </a:prstGeom>
        </p:spPr>
      </p:pic>
      <p:pic>
        <p:nvPicPr>
          <p:cNvPr id="14" name="Picture 10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18332" y="1222062"/>
            <a:ext cx="1542343" cy="4416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7" name="Grupo 6"/>
          <p:cNvGrpSpPr/>
          <p:nvPr/>
        </p:nvGrpSpPr>
        <p:grpSpPr>
          <a:xfrm>
            <a:off x="384048" y="2363914"/>
            <a:ext cx="8961119" cy="4183190"/>
            <a:chOff x="0" y="0"/>
            <a:chExt cx="6189980" cy="2776855"/>
          </a:xfrm>
        </p:grpSpPr>
        <p:pic>
          <p:nvPicPr>
            <p:cNvPr id="8" name="Imagem 7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6189980" cy="2533650"/>
            </a:xfrm>
            <a:prstGeom prst="rect">
              <a:avLst/>
            </a:prstGeom>
            <a:noFill/>
          </p:spPr>
        </p:pic>
        <p:pic>
          <p:nvPicPr>
            <p:cNvPr id="9" name="Imagem 8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2447925"/>
              <a:ext cx="5915025" cy="328930"/>
            </a:xfrm>
            <a:prstGeom prst="rect">
              <a:avLst/>
            </a:prstGeom>
            <a:noFill/>
          </p:spPr>
        </p:pic>
      </p:grpSp>
      <p:sp>
        <p:nvSpPr>
          <p:cNvPr id="10" name="Rectângulo 14"/>
          <p:cNvSpPr/>
          <p:nvPr/>
        </p:nvSpPr>
        <p:spPr>
          <a:xfrm>
            <a:off x="3803904" y="-4262"/>
            <a:ext cx="5340096" cy="167994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GB" sz="2800" b="1" dirty="0" err="1">
                <a:solidFill>
                  <a:schemeClr val="tx2"/>
                </a:solidFill>
              </a:rPr>
              <a:t>EuPEO</a:t>
            </a:r>
            <a:r>
              <a:rPr lang="en-GB" sz="2800" b="1" dirty="0">
                <a:solidFill>
                  <a:schemeClr val="tx2"/>
                </a:solidFill>
              </a:rPr>
              <a:t> </a:t>
            </a:r>
          </a:p>
          <a:p>
            <a:pPr algn="ctr">
              <a:defRPr/>
            </a:pPr>
            <a:r>
              <a:rPr lang="en-GB" sz="2800" b="1" dirty="0">
                <a:solidFill>
                  <a:schemeClr val="tx2"/>
                </a:solidFill>
              </a:rPr>
              <a:t>3</a:t>
            </a:r>
            <a:r>
              <a:rPr lang="en-GB" sz="2800" b="1" baseline="30000" dirty="0">
                <a:solidFill>
                  <a:schemeClr val="tx2"/>
                </a:solidFill>
              </a:rPr>
              <a:t>rd</a:t>
            </a:r>
            <a:r>
              <a:rPr lang="en-GB" sz="2800" b="1" dirty="0">
                <a:solidFill>
                  <a:schemeClr val="tx2"/>
                </a:solidFill>
              </a:rPr>
              <a:t>  Transnational Project Meeting </a:t>
            </a:r>
          </a:p>
          <a:p>
            <a:pPr algn="ctr">
              <a:defRPr/>
            </a:pPr>
            <a:r>
              <a:rPr lang="en-GB" sz="2800" b="1" dirty="0">
                <a:solidFill>
                  <a:schemeClr val="tx2"/>
                </a:solidFill>
              </a:rPr>
              <a:t>Ljubljana,</a:t>
            </a:r>
            <a:r>
              <a:rPr lang="en-GB" sz="2800" dirty="0">
                <a:solidFill>
                  <a:schemeClr val="tx2"/>
                </a:solidFill>
              </a:rPr>
              <a:t> </a:t>
            </a:r>
            <a:r>
              <a:rPr lang="en-GB" sz="2800" b="1" dirty="0">
                <a:solidFill>
                  <a:schemeClr val="tx2"/>
                </a:solidFill>
              </a:rPr>
              <a:t>25-28 September 2019</a:t>
            </a:r>
            <a:endParaRPr lang="en-GB" altLang="pt-PT" sz="2800" dirty="0">
              <a:solidFill>
                <a:schemeClr val="tx2"/>
              </a:solidFill>
              <a:latin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3782174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tângulo 16"/>
          <p:cNvSpPr/>
          <p:nvPr/>
        </p:nvSpPr>
        <p:spPr>
          <a:xfrm>
            <a:off x="0" y="2503353"/>
            <a:ext cx="8952614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5400" b="1" dirty="0"/>
              <a:t> </a:t>
            </a:r>
            <a:r>
              <a:rPr lang="en-GB" sz="5400" b="1" dirty="0"/>
              <a:t>Definition of </a:t>
            </a:r>
            <a:r>
              <a:rPr lang="en-GB" sz="5400" b="1" dirty="0" err="1"/>
              <a:t>EuPEO</a:t>
            </a:r>
            <a:r>
              <a:rPr lang="en-GB" sz="5400" b="1" dirty="0"/>
              <a:t> </a:t>
            </a:r>
            <a:r>
              <a:rPr lang="en-GB" sz="5400" b="1" dirty="0" err="1"/>
              <a:t>MEA</a:t>
            </a:r>
            <a:r>
              <a:rPr lang="en-GB" sz="5400" b="1" dirty="0"/>
              <a:t> and TIM</a:t>
            </a:r>
            <a:r>
              <a:rPr lang="pt-PT" sz="5400" b="1" dirty="0"/>
              <a:t> 1</a:t>
            </a:r>
          </a:p>
        </p:txBody>
      </p:sp>
      <p:sp>
        <p:nvSpPr>
          <p:cNvPr id="9" name="Rectângulo 14"/>
          <p:cNvSpPr/>
          <p:nvPr/>
        </p:nvSpPr>
        <p:spPr>
          <a:xfrm>
            <a:off x="3803904" y="9593"/>
            <a:ext cx="5340096" cy="1679944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pt-BR" sz="3200" b="1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From EuPEO 2</a:t>
            </a:r>
            <a:r>
              <a:rPr lang="pt-BR" sz="3200" b="1" baseline="30000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nd</a:t>
            </a:r>
            <a:r>
              <a:rPr lang="pt-BR" sz="3200" b="1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 Transnational Project Meeting, Paris,</a:t>
            </a:r>
            <a:r>
              <a:rPr lang="pt-BR" sz="3200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 </a:t>
            </a:r>
            <a:r>
              <a:rPr lang="pt-BR" sz="3200" b="1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22-24 March 2019</a:t>
            </a:r>
            <a:endParaRPr lang="en-US" altLang="pt-PT" sz="3200" dirty="0">
              <a:solidFill>
                <a:schemeClr val="accent1">
                  <a:lumMod val="20000"/>
                  <a:lumOff val="80000"/>
                </a:schemeClr>
              </a:solidFill>
              <a:latin typeface="Tahoma" panose="020B0604030504040204" pitchFamily="34" charset="0"/>
            </a:endParaRPr>
          </a:p>
        </p:txBody>
      </p:sp>
      <p:pic>
        <p:nvPicPr>
          <p:cNvPr id="10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864" y="283913"/>
            <a:ext cx="1865376" cy="1379793"/>
          </a:xfrm>
          <a:prstGeom prst="rect">
            <a:avLst/>
          </a:prstGeom>
        </p:spPr>
      </p:pic>
      <p:pic>
        <p:nvPicPr>
          <p:cNvPr id="11" name="Picture 10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18332" y="1222062"/>
            <a:ext cx="1542343" cy="4416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6931705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864" y="283913"/>
            <a:ext cx="1865376" cy="1379793"/>
          </a:xfrm>
          <a:prstGeom prst="rect">
            <a:avLst/>
          </a:prstGeom>
        </p:spPr>
      </p:pic>
      <p:pic>
        <p:nvPicPr>
          <p:cNvPr id="11" name="Picture 10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18332" y="1222062"/>
            <a:ext cx="1542343" cy="4416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5" name="Picture 1" descr="C:\Users\joao_\AppData\Local\Packages\Microsoft.Office.OneNote_8wekyb3d8bbwe\TempState\msohtmlclip\clip_image001.png">
            <a:extLst>
              <a:ext uri="{FF2B5EF4-FFF2-40B4-BE49-F238E27FC236}">
                <a16:creationId xmlns:a16="http://schemas.microsoft.com/office/drawing/2014/main" id="{358651A4-DB29-405C-BE48-21EC8F81039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9303" y="2471075"/>
            <a:ext cx="7767514" cy="42087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tângulo 6">
            <a:extLst>
              <a:ext uri="{FF2B5EF4-FFF2-40B4-BE49-F238E27FC236}">
                <a16:creationId xmlns:a16="http://schemas.microsoft.com/office/drawing/2014/main" id="{E3962404-C438-4B13-9797-06E3C431DEBB}"/>
              </a:ext>
            </a:extLst>
          </p:cNvPr>
          <p:cNvSpPr/>
          <p:nvPr/>
        </p:nvSpPr>
        <p:spPr>
          <a:xfrm>
            <a:off x="-1" y="1840133"/>
            <a:ext cx="9047181" cy="12618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PT" sz="2800" b="1" dirty="0"/>
              <a:t>MEA/TIM </a:t>
            </a:r>
            <a:r>
              <a:rPr lang="pt-PT" sz="2800" b="1" dirty="0" err="1"/>
              <a:t>Decisions</a:t>
            </a:r>
            <a:r>
              <a:rPr lang="pt-PT" sz="2800" b="1" dirty="0"/>
              <a:t> (1)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altLang="pt-PT" sz="2400" dirty="0">
                <a:ea typeface="Calibri" panose="020F0502020204030204" pitchFamily="34" charset="0"/>
              </a:rPr>
              <a:t>Agreed General Design and Principles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pt-BR" sz="2400" dirty="0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5">
            <p14:nvContentPartPr>
              <p14:cNvPr id="31" name="Tinta 30">
                <a:extLst>
                  <a:ext uri="{FF2B5EF4-FFF2-40B4-BE49-F238E27FC236}">
                    <a16:creationId xmlns:a16="http://schemas.microsoft.com/office/drawing/2014/main" id="{A5EA7F6C-CF8E-483C-B037-66DFE632EEE4}"/>
                  </a:ext>
                </a:extLst>
              </p14:cNvPr>
              <p14:cNvContentPartPr/>
              <p14:nvPr/>
            </p14:nvContentPartPr>
            <p14:xfrm>
              <a:off x="4440705" y="4699923"/>
              <a:ext cx="2793545" cy="977200"/>
            </p14:xfrm>
          </p:contentPart>
        </mc:Choice>
        <mc:Fallback>
          <p:pic>
            <p:nvPicPr>
              <p:cNvPr id="31" name="Tinta 30">
                <a:extLst>
                  <a:ext uri="{FF2B5EF4-FFF2-40B4-BE49-F238E27FC236}">
                    <a16:creationId xmlns:a16="http://schemas.microsoft.com/office/drawing/2014/main" id="{A5EA7F6C-CF8E-483C-B037-66DFE632EEE4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4431704" y="4690918"/>
                <a:ext cx="2811187" cy="994849"/>
              </a:xfrm>
              <a:prstGeom prst="rect">
                <a:avLst/>
              </a:prstGeom>
            </p:spPr>
          </p:pic>
        </mc:Fallback>
      </mc:AlternateContent>
      <p:sp>
        <p:nvSpPr>
          <p:cNvPr id="8" name="Rectângulo 14">
            <a:extLst>
              <a:ext uri="{FF2B5EF4-FFF2-40B4-BE49-F238E27FC236}">
                <a16:creationId xmlns:a16="http://schemas.microsoft.com/office/drawing/2014/main" id="{E297FB6C-C1B0-4749-9ABD-D9EC57444DDB}"/>
              </a:ext>
            </a:extLst>
          </p:cNvPr>
          <p:cNvSpPr/>
          <p:nvPr/>
        </p:nvSpPr>
        <p:spPr>
          <a:xfrm>
            <a:off x="3803904" y="9593"/>
            <a:ext cx="5340096" cy="1679944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pt-BR" sz="3200" b="1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From EuPEO 2</a:t>
            </a:r>
            <a:r>
              <a:rPr lang="pt-BR" sz="3200" b="1" baseline="30000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nd</a:t>
            </a:r>
            <a:r>
              <a:rPr lang="pt-BR" sz="3200" b="1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 Transnational Project Meeting, Paris,</a:t>
            </a:r>
            <a:r>
              <a:rPr lang="pt-BR" sz="3200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 </a:t>
            </a:r>
            <a:r>
              <a:rPr lang="pt-BR" sz="3200" b="1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22-24 March 2019</a:t>
            </a:r>
            <a:endParaRPr lang="en-US" altLang="pt-PT" sz="3200" dirty="0">
              <a:solidFill>
                <a:schemeClr val="accent1">
                  <a:lumMod val="20000"/>
                  <a:lumOff val="80000"/>
                </a:schemeClr>
              </a:solidFill>
              <a:latin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8051904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864" y="283913"/>
            <a:ext cx="1865376" cy="1379793"/>
          </a:xfrm>
          <a:prstGeom prst="rect">
            <a:avLst/>
          </a:prstGeom>
        </p:spPr>
      </p:pic>
      <p:pic>
        <p:nvPicPr>
          <p:cNvPr id="11" name="Picture 10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18332" y="1222062"/>
            <a:ext cx="1542343" cy="4416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tângulo 6">
            <a:extLst>
              <a:ext uri="{FF2B5EF4-FFF2-40B4-BE49-F238E27FC236}">
                <a16:creationId xmlns:a16="http://schemas.microsoft.com/office/drawing/2014/main" id="{E3962404-C438-4B13-9797-06E3C431DEBB}"/>
              </a:ext>
            </a:extLst>
          </p:cNvPr>
          <p:cNvSpPr/>
          <p:nvPr/>
        </p:nvSpPr>
        <p:spPr>
          <a:xfrm>
            <a:off x="-1" y="1840133"/>
            <a:ext cx="9047181" cy="12618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PT" sz="2800" b="1" dirty="0"/>
              <a:t>MEA/TIM </a:t>
            </a:r>
            <a:r>
              <a:rPr lang="pt-PT" sz="2800" b="1" dirty="0" err="1"/>
              <a:t>Decisions</a:t>
            </a:r>
            <a:r>
              <a:rPr lang="pt-PT" sz="2800" b="1" dirty="0"/>
              <a:t> (2)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altLang="pt-PT" sz="2400" dirty="0">
                <a:ea typeface="Calibri" panose="020F0502020204030204" pitchFamily="34" charset="0"/>
              </a:rPr>
              <a:t>Structural Elements</a:t>
            </a:r>
            <a:endParaRPr lang="en-GB" altLang="pt-PT" sz="2400" dirty="0">
              <a:latin typeface="Arial" panose="020B0604020202020204" pitchFamily="34" charset="0"/>
              <a:ea typeface="Calibri" panose="020F050202020403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pt-BR" sz="2400" dirty="0"/>
          </a:p>
        </p:txBody>
      </p:sp>
      <p:pic>
        <p:nvPicPr>
          <p:cNvPr id="6" name="Imagem 5" descr="Uma imagem com texto&#10;&#10;Descrição gerada automaticamente">
            <a:extLst>
              <a:ext uri="{FF2B5EF4-FFF2-40B4-BE49-F238E27FC236}">
                <a16:creationId xmlns:a16="http://schemas.microsoft.com/office/drawing/2014/main" id="{AD640ADB-DFEE-43DA-B97A-33609A30C1D3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250" t="4140" r="3580" b="12122"/>
          <a:stretch/>
        </p:blipFill>
        <p:spPr>
          <a:xfrm>
            <a:off x="0" y="2656114"/>
            <a:ext cx="9144000" cy="4192293"/>
          </a:xfrm>
          <a:prstGeom prst="rect">
            <a:avLst/>
          </a:prstGeom>
        </p:spPr>
      </p:pic>
      <p:sp>
        <p:nvSpPr>
          <p:cNvPr id="8" name="Rectângulo 14">
            <a:extLst>
              <a:ext uri="{FF2B5EF4-FFF2-40B4-BE49-F238E27FC236}">
                <a16:creationId xmlns:a16="http://schemas.microsoft.com/office/drawing/2014/main" id="{7EFB70A9-DB22-4910-B7B5-63F11C21EDCE}"/>
              </a:ext>
            </a:extLst>
          </p:cNvPr>
          <p:cNvSpPr/>
          <p:nvPr/>
        </p:nvSpPr>
        <p:spPr>
          <a:xfrm>
            <a:off x="3803904" y="9593"/>
            <a:ext cx="5340096" cy="1679944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pt-BR" sz="3200" b="1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From EuPEO 2</a:t>
            </a:r>
            <a:r>
              <a:rPr lang="pt-BR" sz="3200" b="1" baseline="30000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nd</a:t>
            </a:r>
            <a:r>
              <a:rPr lang="pt-BR" sz="3200" b="1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 Transnational Project Meeting, Paris,</a:t>
            </a:r>
            <a:r>
              <a:rPr lang="pt-BR" sz="3200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 </a:t>
            </a:r>
            <a:r>
              <a:rPr lang="pt-BR" sz="3200" b="1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22-24 March 2019</a:t>
            </a:r>
            <a:endParaRPr lang="en-US" altLang="pt-PT" sz="3200" dirty="0">
              <a:solidFill>
                <a:schemeClr val="accent1">
                  <a:lumMod val="20000"/>
                  <a:lumOff val="80000"/>
                </a:schemeClr>
              </a:solidFill>
              <a:latin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2865891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286" y="13759"/>
            <a:ext cx="1865376" cy="1379793"/>
          </a:xfrm>
          <a:prstGeom prst="rect">
            <a:avLst/>
          </a:prstGeom>
        </p:spPr>
      </p:pic>
      <p:pic>
        <p:nvPicPr>
          <p:cNvPr id="11" name="Picture 10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1182" y="951908"/>
            <a:ext cx="1542343" cy="4416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tângulo 6">
            <a:extLst>
              <a:ext uri="{FF2B5EF4-FFF2-40B4-BE49-F238E27FC236}">
                <a16:creationId xmlns:a16="http://schemas.microsoft.com/office/drawing/2014/main" id="{E3962404-C438-4B13-9797-06E3C431DEBB}"/>
              </a:ext>
            </a:extLst>
          </p:cNvPr>
          <p:cNvSpPr/>
          <p:nvPr/>
        </p:nvSpPr>
        <p:spPr>
          <a:xfrm>
            <a:off x="0" y="1364448"/>
            <a:ext cx="9047181" cy="56784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PT" sz="2800" b="1" dirty="0"/>
              <a:t>MEA/TIM </a:t>
            </a:r>
            <a:r>
              <a:rPr lang="pt-PT" sz="2800" b="1" dirty="0" err="1"/>
              <a:t>Decisions</a:t>
            </a:r>
            <a:r>
              <a:rPr lang="pt-PT" sz="2800" b="1" dirty="0"/>
              <a:t> (2)</a:t>
            </a:r>
          </a:p>
          <a:p>
            <a:r>
              <a:rPr lang="en-GB" altLang="pt-PT" sz="2800" dirty="0">
                <a:ea typeface="Calibri" panose="020F0502020204030204" pitchFamily="34" charset="0"/>
              </a:rPr>
              <a:t>Procedures/Organisation</a:t>
            </a:r>
          </a:p>
          <a:p>
            <a:pPr marL="800100" lvl="1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altLang="pt-PT" dirty="0">
                <a:latin typeface="Arial" panose="020B0604020202020204" pitchFamily="34" charset="0"/>
                <a:ea typeface="Calibri" panose="020F0502020204030204" pitchFamily="34" charset="0"/>
              </a:rPr>
              <a:t>Establish what type of data and report </a:t>
            </a:r>
            <a:r>
              <a:rPr lang="en-GB" altLang="pt-PT" dirty="0" err="1">
                <a:latin typeface="Arial" panose="020B0604020202020204" pitchFamily="34" charset="0"/>
                <a:ea typeface="Calibri" panose="020F0502020204030204" pitchFamily="34" charset="0"/>
              </a:rPr>
              <a:t>EuPEO</a:t>
            </a:r>
            <a:r>
              <a:rPr lang="en-GB" altLang="pt-PT" dirty="0">
                <a:latin typeface="Arial" panose="020B0604020202020204" pitchFamily="34" charset="0"/>
                <a:ea typeface="Calibri" panose="020F0502020204030204" pitchFamily="34" charset="0"/>
              </a:rPr>
              <a:t> desires</a:t>
            </a:r>
          </a:p>
          <a:p>
            <a:pPr marL="800100" lvl="1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altLang="pt-PT" dirty="0">
                <a:latin typeface="Arial" panose="020B0604020202020204" pitchFamily="34" charset="0"/>
                <a:ea typeface="Calibri" panose="020F0502020204030204" pitchFamily="34" charset="0"/>
              </a:rPr>
              <a:t>Create a multi-layered code design procedure to avoid use of class lists (e.g. Country Letter, Region/State Letter, School Number, Class Number, Student Number)</a:t>
            </a:r>
          </a:p>
          <a:p>
            <a:pPr marL="800100" lvl="1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altLang="pt-PT" dirty="0">
                <a:latin typeface="Arial" panose="020B0604020202020204" pitchFamily="34" charset="0"/>
                <a:ea typeface="Calibri" panose="020F0502020204030204" pitchFamily="34" charset="0"/>
              </a:rPr>
              <a:t>Establish Evaluation indicators (e.g. time to complete, perceived value and impact of outputs, implementation structure)</a:t>
            </a:r>
          </a:p>
          <a:p>
            <a:pPr marL="800100" lvl="1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altLang="pt-PT" dirty="0">
                <a:latin typeface="Arial" panose="020B0604020202020204" pitchFamily="34" charset="0"/>
                <a:ea typeface="Calibri" panose="020F0502020204030204" pitchFamily="34" charset="0"/>
              </a:rPr>
              <a:t>Discuss “National Observatory” certified teams as “Focal Points for PA Monitoring”</a:t>
            </a:r>
          </a:p>
          <a:p>
            <a:pPr marL="800100" lvl="1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altLang="pt-PT" dirty="0">
                <a:latin typeface="Arial" panose="020B0604020202020204" pitchFamily="34" charset="0"/>
                <a:ea typeface="Calibri" panose="020F0502020204030204" pitchFamily="34" charset="0"/>
              </a:rPr>
              <a:t>For the pilot, the project plan will be adjusted according to the built experience and knowledge on school buy-in and burden to a minimum of 4 classes from a minimum of 2 schools (countries can collect as much data as they want)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GB" altLang="pt-PT" dirty="0">
                <a:latin typeface="Arial" panose="020B0604020202020204" pitchFamily="34" charset="0"/>
                <a:ea typeface="Calibri" panose="020F0502020204030204" pitchFamily="34" charset="0"/>
              </a:rPr>
              <a:t>Consider that the implementation of MEA and TIM also includes the evaluation of the implementation structure:</a:t>
            </a:r>
            <a:endParaRPr lang="en-GB" altLang="pt-PT" sz="1600" dirty="0">
              <a:latin typeface="Arial" panose="020B0604020202020204" pitchFamily="34" charset="0"/>
              <a:ea typeface="Calibri" panose="020F0502020204030204" pitchFamily="34" charset="0"/>
            </a:endParaRPr>
          </a:p>
          <a:p>
            <a:pPr marL="1257300" lvl="2" indent="-342900">
              <a:buFont typeface="Arial" panose="020B0604020202020204" pitchFamily="34" charset="0"/>
              <a:buChar char="•"/>
            </a:pPr>
            <a:r>
              <a:rPr lang="en-GB" altLang="pt-PT" sz="1400" dirty="0">
                <a:latin typeface="Arial" panose="020B0604020202020204" pitchFamily="34" charset="0"/>
                <a:ea typeface="Calibri" panose="020F0502020204030204" pitchFamily="34" charset="0"/>
              </a:rPr>
              <a:t>This structure is a content for 3</a:t>
            </a:r>
            <a:r>
              <a:rPr lang="en-GB" altLang="pt-PT" sz="1400" baseline="30000" dirty="0">
                <a:latin typeface="Arial" panose="020B0604020202020204" pitchFamily="34" charset="0"/>
                <a:ea typeface="Calibri" panose="020F0502020204030204" pitchFamily="34" charset="0"/>
              </a:rPr>
              <a:t>rd</a:t>
            </a:r>
            <a:r>
              <a:rPr lang="en-GB" altLang="pt-PT" sz="1400" dirty="0">
                <a:latin typeface="Arial" panose="020B0604020202020204" pitchFamily="34" charset="0"/>
                <a:ea typeface="Calibri" panose="020F0502020204030204" pitchFamily="34" charset="0"/>
              </a:rPr>
              <a:t> TPM</a:t>
            </a:r>
          </a:p>
          <a:p>
            <a:pPr marL="1257300" lvl="2" indent="-342900">
              <a:buFont typeface="Arial" panose="020B0604020202020204" pitchFamily="34" charset="0"/>
              <a:buChar char="•"/>
            </a:pPr>
            <a:r>
              <a:rPr lang="en-GB" sz="1400" dirty="0">
                <a:latin typeface="Arial" panose="020B0604020202020204" pitchFamily="34" charset="0"/>
              </a:rPr>
              <a:t>“Homework” for each partner until 3</a:t>
            </a:r>
            <a:r>
              <a:rPr lang="en-GB" sz="1400" baseline="30000" dirty="0">
                <a:latin typeface="Arial" panose="020B0604020202020204" pitchFamily="34" charset="0"/>
              </a:rPr>
              <a:t>rd</a:t>
            </a:r>
            <a:r>
              <a:rPr lang="en-GB" sz="1400" dirty="0">
                <a:latin typeface="Arial" panose="020B0604020202020204" pitchFamily="34" charset="0"/>
              </a:rPr>
              <a:t> TPM includes the design of a business model canvas (to be sent by UCC)</a:t>
            </a:r>
            <a:endParaRPr lang="pt-BR" sz="1400" dirty="0"/>
          </a:p>
        </p:txBody>
      </p:sp>
      <p:sp>
        <p:nvSpPr>
          <p:cNvPr id="6" name="Rectângulo 14">
            <a:extLst>
              <a:ext uri="{FF2B5EF4-FFF2-40B4-BE49-F238E27FC236}">
                <a16:creationId xmlns:a16="http://schemas.microsoft.com/office/drawing/2014/main" id="{B0EC22A7-0A69-4C87-A115-A9915BAB830E}"/>
              </a:ext>
            </a:extLst>
          </p:cNvPr>
          <p:cNvSpPr/>
          <p:nvPr/>
        </p:nvSpPr>
        <p:spPr>
          <a:xfrm>
            <a:off x="3803904" y="9593"/>
            <a:ext cx="5340096" cy="1447418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pt-BR" sz="3200" b="1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From EuPEO 2</a:t>
            </a:r>
            <a:r>
              <a:rPr lang="pt-BR" sz="3200" b="1" baseline="30000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nd</a:t>
            </a:r>
            <a:r>
              <a:rPr lang="pt-BR" sz="3200" b="1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 Transnational Project Meeting, Paris,</a:t>
            </a:r>
            <a:r>
              <a:rPr lang="pt-BR" sz="3200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 </a:t>
            </a:r>
            <a:r>
              <a:rPr lang="pt-BR" sz="3200" b="1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22-24 March 2019</a:t>
            </a:r>
            <a:endParaRPr lang="en-US" altLang="pt-PT" sz="3200" dirty="0">
              <a:solidFill>
                <a:schemeClr val="accent1">
                  <a:lumMod val="20000"/>
                  <a:lumOff val="80000"/>
                </a:schemeClr>
              </a:solidFill>
              <a:latin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3845403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864" y="283913"/>
            <a:ext cx="1865376" cy="1379793"/>
          </a:xfrm>
          <a:prstGeom prst="rect">
            <a:avLst/>
          </a:prstGeom>
        </p:spPr>
      </p:pic>
      <p:pic>
        <p:nvPicPr>
          <p:cNvPr id="11" name="Picture 10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18332" y="1222062"/>
            <a:ext cx="1542343" cy="4416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tângulo 1"/>
          <p:cNvSpPr/>
          <p:nvPr/>
        </p:nvSpPr>
        <p:spPr>
          <a:xfrm>
            <a:off x="54864" y="1689537"/>
            <a:ext cx="8942832" cy="45120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spcBef>
                <a:spcPct val="20000"/>
              </a:spcBef>
              <a:tabLst>
                <a:tab pos="2250440" algn="l"/>
              </a:tabLst>
            </a:pPr>
            <a:r>
              <a:rPr lang="en-US" sz="2800" b="1" dirty="0">
                <a:ea typeface="Calibri" panose="020F0502020204030204" pitchFamily="34" charset="0"/>
                <a:cs typeface="Times New Roman" panose="02020603050405020304" pitchFamily="18" charset="0"/>
              </a:rPr>
              <a:t>Manual for External Assessment (MEA) </a:t>
            </a:r>
          </a:p>
          <a:p>
            <a:pPr marL="342900" lvl="0" indent="-342900">
              <a:spcBef>
                <a:spcPct val="20000"/>
              </a:spcBef>
              <a:buFont typeface="Arial" panose="020B0604020202020204" pitchFamily="34" charset="0"/>
              <a:buChar char="•"/>
              <a:tabLst>
                <a:tab pos="2250440" algn="l"/>
              </a:tabLst>
            </a:pPr>
            <a:r>
              <a:rPr lang="en-US" sz="2400" dirty="0">
                <a:ea typeface="Calibri" panose="020F0502020204030204" pitchFamily="34" charset="0"/>
                <a:cs typeface="Times New Roman" panose="02020603050405020304" pitchFamily="18" charset="0"/>
              </a:rPr>
              <a:t>will correspond to the rules for using the final platform at the national level, constituted by the ECQ and NELAS surveys and the databases from ESQ, EPQ and </a:t>
            </a:r>
            <a:r>
              <a:rPr lang="en-US" sz="2400" dirty="0" err="1">
                <a:ea typeface="Calibri" panose="020F0502020204030204" pitchFamily="34" charset="0"/>
                <a:cs typeface="Times New Roman" panose="02020603050405020304" pitchFamily="18" charset="0"/>
              </a:rPr>
              <a:t>EuLAS</a:t>
            </a:r>
            <a:r>
              <a:rPr lang="en-US" sz="2400" dirty="0"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 marL="342900" lvl="0" indent="-342900">
              <a:spcBef>
                <a:spcPct val="20000"/>
              </a:spcBef>
              <a:buFont typeface="Arial" panose="020B0604020202020204" pitchFamily="34" charset="0"/>
              <a:buChar char="•"/>
              <a:tabLst>
                <a:tab pos="2250440" algn="l"/>
              </a:tabLst>
            </a:pPr>
            <a:r>
              <a:rPr lang="en-US" sz="2400" dirty="0">
                <a:ea typeface="Calibri" panose="020F0502020204030204" pitchFamily="34" charset="0"/>
                <a:cs typeface="Times New Roman" panose="02020603050405020304" pitchFamily="18" charset="0"/>
              </a:rPr>
              <a:t>open access methodological e-book to be integrated in the platform supported by the </a:t>
            </a:r>
            <a:r>
              <a:rPr lang="en-US" sz="2400" dirty="0" err="1">
                <a:ea typeface="Calibri" panose="020F0502020204030204" pitchFamily="34" charset="0"/>
                <a:cs typeface="Times New Roman" panose="02020603050405020304" pitchFamily="18" charset="0"/>
              </a:rPr>
              <a:t>EuPEO</a:t>
            </a:r>
            <a:r>
              <a:rPr lang="en-US" sz="2400" dirty="0">
                <a:ea typeface="Calibri" panose="020F0502020204030204" pitchFamily="34" charset="0"/>
                <a:cs typeface="Times New Roman" panose="02020603050405020304" pitchFamily="18" charset="0"/>
              </a:rPr>
              <a:t> webpage</a:t>
            </a:r>
          </a:p>
          <a:p>
            <a:pPr marL="342900" lvl="0" indent="-342900">
              <a:spcBef>
                <a:spcPct val="20000"/>
              </a:spcBef>
              <a:buFont typeface="Arial" panose="020B0604020202020204" pitchFamily="34" charset="0"/>
              <a:buChar char="•"/>
              <a:tabLst>
                <a:tab pos="2250440" algn="l"/>
              </a:tabLst>
            </a:pPr>
            <a:r>
              <a:rPr lang="en-US" sz="2400" dirty="0">
                <a:ea typeface="Calibri" panose="020F0502020204030204" pitchFamily="34" charset="0"/>
                <a:cs typeface="Times New Roman" panose="02020603050405020304" pitchFamily="18" charset="0"/>
              </a:rPr>
              <a:t>it will guide the data collection/analysis processes to feed the observatory database disseminated through the </a:t>
            </a:r>
            <a:r>
              <a:rPr lang="en-US" sz="2400" dirty="0" err="1">
                <a:ea typeface="Calibri" panose="020F0502020204030204" pitchFamily="34" charset="0"/>
                <a:cs typeface="Times New Roman" panose="02020603050405020304" pitchFamily="18" charset="0"/>
              </a:rPr>
              <a:t>EuPEO</a:t>
            </a:r>
            <a:r>
              <a:rPr lang="en-US" sz="2400" dirty="0">
                <a:ea typeface="Calibri" panose="020F0502020204030204" pitchFamily="34" charset="0"/>
                <a:cs typeface="Times New Roman" panose="02020603050405020304" pitchFamily="18" charset="0"/>
              </a:rPr>
              <a:t> webpage</a:t>
            </a:r>
          </a:p>
          <a:p>
            <a:pPr marL="342900" lvl="0" indent="-342900">
              <a:spcBef>
                <a:spcPct val="20000"/>
              </a:spcBef>
              <a:buFont typeface="Arial" panose="020B0604020202020204" pitchFamily="34" charset="0"/>
              <a:buChar char="•"/>
              <a:tabLst>
                <a:tab pos="2250440" algn="l"/>
              </a:tabLst>
            </a:pPr>
            <a:r>
              <a:rPr lang="en-US" sz="2400" dirty="0" err="1">
                <a:ea typeface="Calibri" panose="020F0502020204030204" pitchFamily="34" charset="0"/>
                <a:cs typeface="Times New Roman" panose="02020603050405020304" pitchFamily="18" charset="0"/>
              </a:rPr>
              <a:t>EuPEO</a:t>
            </a:r>
            <a:r>
              <a:rPr lang="en-US" sz="2400" dirty="0">
                <a:ea typeface="Calibri" panose="020F0502020204030204" pitchFamily="34" charset="0"/>
                <a:cs typeface="Times New Roman" panose="02020603050405020304" pitchFamily="18" charset="0"/>
              </a:rPr>
              <a:t> MEA can facilitate the analysis and implementation of sport and education integrated policies to increase and promote inclusive opportunities for </a:t>
            </a:r>
            <a:r>
              <a:rPr lang="en-US" sz="2400" dirty="0" err="1">
                <a:ea typeface="Calibri" panose="020F0502020204030204" pitchFamily="34" charset="0"/>
                <a:cs typeface="Times New Roman" panose="02020603050405020304" pitchFamily="18" charset="0"/>
              </a:rPr>
              <a:t>HEPA</a:t>
            </a:r>
            <a:r>
              <a:rPr lang="en-US" sz="2400" dirty="0">
                <a:ea typeface="Calibri" panose="020F0502020204030204" pitchFamily="34" charset="0"/>
                <a:cs typeface="Times New Roman" panose="02020603050405020304" pitchFamily="18" charset="0"/>
              </a:rPr>
              <a:t> through </a:t>
            </a:r>
            <a:r>
              <a:rPr lang="en-US" sz="2400" dirty="0" err="1">
                <a:ea typeface="Calibri" panose="020F0502020204030204" pitchFamily="34" charset="0"/>
                <a:cs typeface="Times New Roman" panose="02020603050405020304" pitchFamily="18" charset="0"/>
              </a:rPr>
              <a:t>QPE</a:t>
            </a:r>
            <a:r>
              <a:rPr lang="en-US" sz="2400" dirty="0"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6" name="Rectângulo 14">
            <a:extLst>
              <a:ext uri="{FF2B5EF4-FFF2-40B4-BE49-F238E27FC236}">
                <a16:creationId xmlns:a16="http://schemas.microsoft.com/office/drawing/2014/main" id="{B9B35B0F-66D4-44B9-9FD4-529F5D5635F6}"/>
              </a:ext>
            </a:extLst>
          </p:cNvPr>
          <p:cNvSpPr/>
          <p:nvPr/>
        </p:nvSpPr>
        <p:spPr>
          <a:xfrm>
            <a:off x="3803904" y="9593"/>
            <a:ext cx="5340096" cy="1679944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pt-BR" sz="3200" b="1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From EuPEO 2</a:t>
            </a:r>
            <a:r>
              <a:rPr lang="pt-BR" sz="3200" b="1" baseline="30000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nd</a:t>
            </a:r>
            <a:r>
              <a:rPr lang="pt-BR" sz="3200" b="1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 Transnational Project Meeting, Paris,</a:t>
            </a:r>
            <a:r>
              <a:rPr lang="pt-BR" sz="3200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 </a:t>
            </a:r>
            <a:r>
              <a:rPr lang="pt-BR" sz="3200" b="1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22-24 March 2019</a:t>
            </a:r>
            <a:endParaRPr lang="en-US" altLang="pt-PT" sz="3200" dirty="0">
              <a:solidFill>
                <a:schemeClr val="accent1">
                  <a:lumMod val="20000"/>
                  <a:lumOff val="80000"/>
                </a:schemeClr>
              </a:solidFill>
              <a:latin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0817044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864" y="283913"/>
            <a:ext cx="1865376" cy="1379793"/>
          </a:xfrm>
          <a:prstGeom prst="rect">
            <a:avLst/>
          </a:prstGeom>
        </p:spPr>
      </p:pic>
      <p:pic>
        <p:nvPicPr>
          <p:cNvPr id="11" name="Picture 10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18332" y="1222062"/>
            <a:ext cx="1542343" cy="4416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tângulo 1"/>
          <p:cNvSpPr/>
          <p:nvPr/>
        </p:nvSpPr>
        <p:spPr>
          <a:xfrm>
            <a:off x="27432" y="1885480"/>
            <a:ext cx="9089136" cy="41426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spcBef>
                <a:spcPct val="20000"/>
              </a:spcBef>
              <a:tabLst>
                <a:tab pos="2250440" algn="l"/>
              </a:tabLst>
            </a:pPr>
            <a:r>
              <a:rPr lang="en-US" sz="2800" b="1" dirty="0">
                <a:ea typeface="Calibri" panose="020F0502020204030204" pitchFamily="34" charset="0"/>
                <a:cs typeface="Times New Roman" panose="02020603050405020304" pitchFamily="18" charset="0"/>
              </a:rPr>
              <a:t>Toolkit for Internal Monitoring (TIM) </a:t>
            </a:r>
          </a:p>
          <a:p>
            <a:pPr marL="342900" lvl="0" indent="-342900">
              <a:spcBef>
                <a:spcPct val="20000"/>
              </a:spcBef>
              <a:buFont typeface="Arial" panose="020B0604020202020204" pitchFamily="34" charset="0"/>
              <a:buChar char="•"/>
              <a:tabLst>
                <a:tab pos="2250440" algn="l"/>
              </a:tabLst>
            </a:pPr>
            <a:r>
              <a:rPr lang="en-US" sz="2400" dirty="0">
                <a:ea typeface="Calibri" panose="020F0502020204030204" pitchFamily="34" charset="0"/>
                <a:cs typeface="Times New Roman" panose="02020603050405020304" pitchFamily="18" charset="0"/>
              </a:rPr>
              <a:t>will be composed by a set of instructions concerning the Quality Physical Education manual indicators (ESQ, EPQ, </a:t>
            </a:r>
            <a:r>
              <a:rPr lang="en-US" sz="2400" dirty="0" err="1">
                <a:ea typeface="Calibri" panose="020F0502020204030204" pitchFamily="34" charset="0"/>
                <a:cs typeface="Times New Roman" panose="02020603050405020304" pitchFamily="18" charset="0"/>
              </a:rPr>
              <a:t>EuLAS</a:t>
            </a:r>
            <a:r>
              <a:rPr lang="en-US" sz="2400" dirty="0">
                <a:ea typeface="Calibri" panose="020F0502020204030204" pitchFamily="34" charset="0"/>
                <a:cs typeface="Times New Roman" panose="02020603050405020304" pitchFamily="18" charset="0"/>
              </a:rPr>
              <a:t>) to be used within each school as a monitoring procedure and to inform the improvement of those indicators</a:t>
            </a:r>
          </a:p>
          <a:p>
            <a:pPr marL="342900" lvl="0" indent="-342900">
              <a:spcBef>
                <a:spcPct val="20000"/>
              </a:spcBef>
              <a:buFont typeface="Arial" panose="020B0604020202020204" pitchFamily="34" charset="0"/>
              <a:buChar char="•"/>
              <a:tabLst>
                <a:tab pos="2250440" algn="l"/>
              </a:tabLst>
            </a:pPr>
            <a:r>
              <a:rPr lang="en-US" sz="2400" dirty="0">
                <a:ea typeface="Calibri" panose="020F0502020204030204" pitchFamily="34" charset="0"/>
                <a:cs typeface="Times New Roman" panose="02020603050405020304" pitchFamily="18" charset="0"/>
              </a:rPr>
              <a:t>open access methodological e-book</a:t>
            </a:r>
          </a:p>
          <a:p>
            <a:pPr marL="342900" lvl="0" indent="-342900">
              <a:spcBef>
                <a:spcPct val="20000"/>
              </a:spcBef>
              <a:buFont typeface="Arial" panose="020B0604020202020204" pitchFamily="34" charset="0"/>
              <a:buChar char="•"/>
              <a:tabLst>
                <a:tab pos="2250440" algn="l"/>
              </a:tabLst>
            </a:pPr>
            <a:r>
              <a:rPr lang="en-US" sz="2400" dirty="0">
                <a:ea typeface="Calibri" panose="020F0502020204030204" pitchFamily="34" charset="0"/>
                <a:cs typeface="Times New Roman" panose="02020603050405020304" pitchFamily="18" charset="0"/>
              </a:rPr>
              <a:t>will capacitate the schools to monitoring the Health Enhancing Physical Activity recommendations directly regarding PE and SS</a:t>
            </a:r>
          </a:p>
          <a:p>
            <a:pPr marL="342900" lvl="0" indent="-342900">
              <a:spcBef>
                <a:spcPct val="20000"/>
              </a:spcBef>
              <a:buFont typeface="Arial" panose="020B0604020202020204" pitchFamily="34" charset="0"/>
              <a:buChar char="•"/>
              <a:tabLst>
                <a:tab pos="2250440" algn="l"/>
              </a:tabLst>
            </a:pPr>
            <a:r>
              <a:rPr lang="en-US" sz="2400" dirty="0">
                <a:ea typeface="Calibri" panose="020F0502020204030204" pitchFamily="34" charset="0"/>
                <a:cs typeface="Times New Roman" panose="02020603050405020304" pitchFamily="18" charset="0"/>
              </a:rPr>
              <a:t>the results of this monitoring will allow each country to identify good examples of schools</a:t>
            </a:r>
          </a:p>
        </p:txBody>
      </p:sp>
      <p:sp>
        <p:nvSpPr>
          <p:cNvPr id="6" name="Rectângulo 14">
            <a:extLst>
              <a:ext uri="{FF2B5EF4-FFF2-40B4-BE49-F238E27FC236}">
                <a16:creationId xmlns:a16="http://schemas.microsoft.com/office/drawing/2014/main" id="{267FD32D-065F-47CF-886E-AC3D0F707675}"/>
              </a:ext>
            </a:extLst>
          </p:cNvPr>
          <p:cNvSpPr/>
          <p:nvPr/>
        </p:nvSpPr>
        <p:spPr>
          <a:xfrm>
            <a:off x="3803904" y="9593"/>
            <a:ext cx="5340096" cy="1679944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pt-BR" sz="3200" b="1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From EuPEO 2</a:t>
            </a:r>
            <a:r>
              <a:rPr lang="pt-BR" sz="3200" b="1" baseline="30000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nd</a:t>
            </a:r>
            <a:r>
              <a:rPr lang="pt-BR" sz="3200" b="1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 Transnational Project Meeting, Paris,</a:t>
            </a:r>
            <a:r>
              <a:rPr lang="pt-BR" sz="3200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 </a:t>
            </a:r>
            <a:r>
              <a:rPr lang="pt-BR" sz="3200" b="1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22-24 March 2019</a:t>
            </a:r>
            <a:endParaRPr lang="en-US" altLang="pt-PT" sz="3200" dirty="0">
              <a:solidFill>
                <a:schemeClr val="accent1">
                  <a:lumMod val="20000"/>
                  <a:lumOff val="80000"/>
                </a:schemeClr>
              </a:solidFill>
              <a:latin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9966303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864" y="283913"/>
            <a:ext cx="1865376" cy="1379793"/>
          </a:xfrm>
          <a:prstGeom prst="rect">
            <a:avLst/>
          </a:prstGeom>
        </p:spPr>
      </p:pic>
      <p:pic>
        <p:nvPicPr>
          <p:cNvPr id="11" name="Picture 10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18332" y="1222062"/>
            <a:ext cx="1542343" cy="4416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1">
            <a:extLst>
              <a:ext uri="{FF2B5EF4-FFF2-40B4-BE49-F238E27FC236}">
                <a16:creationId xmlns:a16="http://schemas.microsoft.com/office/drawing/2014/main" id="{43A77F36-0DA7-420C-AAA4-C9D1E94A5E66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2910164"/>
            <a:ext cx="9095591" cy="31393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tabLst/>
            </a:pPr>
            <a:r>
              <a:rPr lang="en-GB" altLang="pt-PT" sz="2400" dirty="0">
                <a:ea typeface="Calibri" panose="020F0502020204030204" pitchFamily="34" charset="0"/>
              </a:rPr>
              <a:t>Agreed system</a:t>
            </a:r>
            <a:r>
              <a:rPr kumimoji="0" lang="en-GB" altLang="pt-PT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Calibri" panose="020F0502020204030204" pitchFamily="34" charset="0"/>
              </a:rPr>
              <a:t> composed by 3 dimensions:</a:t>
            </a:r>
          </a:p>
          <a:p>
            <a:pPr marL="800100" lvl="1" indent="-342900">
              <a:spcBef>
                <a:spcPts val="0"/>
              </a:spcBef>
              <a:spcAft>
                <a:spcPts val="1200"/>
              </a:spcAft>
              <a:buAutoNum type="alphaLcParenR"/>
            </a:pPr>
            <a:r>
              <a:rPr kumimoji="0" lang="en-GB" altLang="pt-PT" sz="2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Calibri" panose="020F0502020204030204" pitchFamily="34" charset="0"/>
              </a:rPr>
              <a:t>Health Related Fitness </a:t>
            </a:r>
            <a:r>
              <a:rPr kumimoji="0" lang="en-GB" altLang="pt-PT" sz="240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Calibri" panose="020F0502020204030204" pitchFamily="34" charset="0"/>
              </a:rPr>
              <a:t>(aerobic endurance + strength)</a:t>
            </a:r>
          </a:p>
          <a:p>
            <a:pPr marL="800100" lvl="1" indent="-342900">
              <a:spcBef>
                <a:spcPts val="0"/>
              </a:spcBef>
              <a:spcAft>
                <a:spcPts val="1200"/>
              </a:spcAft>
              <a:buAutoNum type="alphaLcParenR"/>
            </a:pPr>
            <a:r>
              <a:rPr kumimoji="0" lang="en-GB" altLang="pt-PT" sz="2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Calibri" panose="020F0502020204030204" pitchFamily="34" charset="0"/>
              </a:rPr>
              <a:t>Physical Literacy</a:t>
            </a:r>
            <a:r>
              <a:rPr lang="en-GB" altLang="pt-PT" sz="2400" b="1" dirty="0">
                <a:ea typeface="Calibri" panose="020F0502020204030204" pitchFamily="34" charset="0"/>
              </a:rPr>
              <a:t> </a:t>
            </a:r>
            <a:r>
              <a:rPr lang="en-GB" altLang="pt-PT" sz="2400" dirty="0">
                <a:ea typeface="Calibri" panose="020F0502020204030204" pitchFamily="34" charset="0"/>
              </a:rPr>
              <a:t>(questionnaire on PE related cognitive, social, physical and social outcomes)</a:t>
            </a:r>
          </a:p>
          <a:p>
            <a:pPr marL="800100" lvl="1" indent="-342900">
              <a:spcBef>
                <a:spcPts val="0"/>
              </a:spcBef>
              <a:spcAft>
                <a:spcPts val="1200"/>
              </a:spcAft>
              <a:buAutoNum type="alphaLcParenR"/>
            </a:pPr>
            <a:r>
              <a:rPr kumimoji="0" lang="en-GB" altLang="pt-PT" sz="2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Calibri" panose="020F0502020204030204" pitchFamily="34" charset="0"/>
              </a:rPr>
              <a:t>Specialised Movement Skills </a:t>
            </a:r>
            <a:r>
              <a:rPr lang="en-GB" altLang="pt-PT" sz="2400" dirty="0">
                <a:ea typeface="Calibri" panose="020F0502020204030204" pitchFamily="34" charset="0"/>
              </a:rPr>
              <a:t>(Scoring Rubric for Games</a:t>
            </a:r>
            <a:r>
              <a:rPr kumimoji="0" lang="en-GB" altLang="pt-PT" sz="240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Calibri" panose="020F0502020204030204" pitchFamily="34" charset="0"/>
              </a:rPr>
              <a:t>, </a:t>
            </a:r>
            <a:r>
              <a:rPr lang="en-GB" altLang="pt-PT" sz="2400" dirty="0">
                <a:ea typeface="Calibri" panose="020F0502020204030204" pitchFamily="34" charset="0"/>
              </a:rPr>
              <a:t>Athletics, Gymnastics to be </a:t>
            </a:r>
            <a:r>
              <a:rPr kumimoji="0" lang="en-GB" altLang="pt-PT" sz="240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Calibri" panose="020F0502020204030204" pitchFamily="34" charset="0"/>
              </a:rPr>
              <a:t>reported by students and teachers)</a:t>
            </a:r>
          </a:p>
        </p:txBody>
      </p:sp>
      <p:sp>
        <p:nvSpPr>
          <p:cNvPr id="7" name="Retângulo 6">
            <a:extLst>
              <a:ext uri="{FF2B5EF4-FFF2-40B4-BE49-F238E27FC236}">
                <a16:creationId xmlns:a16="http://schemas.microsoft.com/office/drawing/2014/main" id="{E3962404-C438-4B13-9797-06E3C431DEBB}"/>
              </a:ext>
            </a:extLst>
          </p:cNvPr>
          <p:cNvSpPr/>
          <p:nvPr/>
        </p:nvSpPr>
        <p:spPr>
          <a:xfrm>
            <a:off x="-1" y="1840133"/>
            <a:ext cx="904718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PT" sz="2800" b="1" dirty="0" err="1"/>
              <a:t>EuPEO</a:t>
            </a:r>
            <a:r>
              <a:rPr lang="pt-PT" sz="2800" b="1" dirty="0"/>
              <a:t> </a:t>
            </a:r>
            <a:r>
              <a:rPr lang="pt-PT" sz="2800" b="1" dirty="0" err="1"/>
              <a:t>Learning</a:t>
            </a:r>
            <a:r>
              <a:rPr lang="pt-PT" sz="2800" b="1" dirty="0"/>
              <a:t> Assessment System (ELAS) </a:t>
            </a:r>
            <a:r>
              <a:rPr lang="pt-PT" sz="2800" b="1" dirty="0" err="1"/>
              <a:t>Decisions</a:t>
            </a:r>
            <a:endParaRPr lang="pt-BR" sz="2000" b="1" dirty="0"/>
          </a:p>
        </p:txBody>
      </p:sp>
      <p:sp>
        <p:nvSpPr>
          <p:cNvPr id="8" name="Rectângulo 14">
            <a:extLst>
              <a:ext uri="{FF2B5EF4-FFF2-40B4-BE49-F238E27FC236}">
                <a16:creationId xmlns:a16="http://schemas.microsoft.com/office/drawing/2014/main" id="{2F0A7C68-EFA2-47D0-B44E-A2BEBB89AF4F}"/>
              </a:ext>
            </a:extLst>
          </p:cNvPr>
          <p:cNvSpPr/>
          <p:nvPr/>
        </p:nvSpPr>
        <p:spPr>
          <a:xfrm>
            <a:off x="3803904" y="9593"/>
            <a:ext cx="5340096" cy="1679944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pt-BR" sz="3200" b="1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From EuPEO 2</a:t>
            </a:r>
            <a:r>
              <a:rPr lang="pt-BR" sz="3200" b="1" baseline="30000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nd</a:t>
            </a:r>
            <a:r>
              <a:rPr lang="pt-BR" sz="3200" b="1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 Transnational Project Meeting, Paris,</a:t>
            </a:r>
            <a:r>
              <a:rPr lang="pt-BR" sz="3200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 </a:t>
            </a:r>
            <a:r>
              <a:rPr lang="pt-BR" sz="3200" b="1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22-24 March 2019</a:t>
            </a:r>
            <a:endParaRPr lang="en-US" altLang="pt-PT" sz="3200" dirty="0">
              <a:solidFill>
                <a:schemeClr val="accent1">
                  <a:lumMod val="20000"/>
                  <a:lumOff val="80000"/>
                </a:schemeClr>
              </a:solidFill>
              <a:latin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9245070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864" y="283913"/>
            <a:ext cx="1865376" cy="1379793"/>
          </a:xfrm>
          <a:prstGeom prst="rect">
            <a:avLst/>
          </a:prstGeom>
        </p:spPr>
      </p:pic>
      <p:pic>
        <p:nvPicPr>
          <p:cNvPr id="11" name="Picture 10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18332" y="1222062"/>
            <a:ext cx="1542343" cy="4416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1">
            <a:extLst>
              <a:ext uri="{FF2B5EF4-FFF2-40B4-BE49-F238E27FC236}">
                <a16:creationId xmlns:a16="http://schemas.microsoft.com/office/drawing/2014/main" id="{43A77F36-0DA7-420C-AAA4-C9D1E94A5E66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864" y="2464542"/>
            <a:ext cx="9095591" cy="15081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tabLst/>
            </a:pPr>
            <a:r>
              <a:rPr lang="en-GB" altLang="pt-PT" sz="2400" dirty="0">
                <a:ea typeface="Calibri" panose="020F0502020204030204" pitchFamily="34" charset="0"/>
              </a:rPr>
              <a:t>Integration of </a:t>
            </a:r>
            <a:r>
              <a:rPr lang="en-GB" altLang="pt-PT" sz="2400" dirty="0" err="1">
                <a:ea typeface="Calibri" panose="020F0502020204030204" pitchFamily="34" charset="0"/>
              </a:rPr>
              <a:t>EuPEO</a:t>
            </a:r>
            <a:r>
              <a:rPr lang="en-GB" altLang="pt-PT" sz="2400" dirty="0">
                <a:ea typeface="Calibri" panose="020F0502020204030204" pitchFamily="34" charset="0"/>
              </a:rPr>
              <a:t> Questionnaires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tabLst/>
            </a:pPr>
            <a:endParaRPr kumimoji="0" lang="en-GB" altLang="pt-PT" sz="240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ea typeface="Calibri" panose="020F050202020403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tabLst/>
            </a:pPr>
            <a:r>
              <a:rPr lang="en-GB" altLang="pt-PT" sz="2400" dirty="0">
                <a:ea typeface="Calibri" panose="020F0502020204030204" pitchFamily="34" charset="0"/>
              </a:rPr>
              <a:t>Questionnaire Changes after Paris</a:t>
            </a:r>
            <a:endParaRPr kumimoji="0" lang="en-GB" altLang="pt-PT" sz="240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ea typeface="Calibri" panose="020F0502020204030204" pitchFamily="34" charset="0"/>
            </a:endParaRPr>
          </a:p>
        </p:txBody>
      </p:sp>
      <p:sp>
        <p:nvSpPr>
          <p:cNvPr id="7" name="Retângulo 6">
            <a:extLst>
              <a:ext uri="{FF2B5EF4-FFF2-40B4-BE49-F238E27FC236}">
                <a16:creationId xmlns:a16="http://schemas.microsoft.com/office/drawing/2014/main" id="{E3962404-C438-4B13-9797-06E3C431DEBB}"/>
              </a:ext>
            </a:extLst>
          </p:cNvPr>
          <p:cNvSpPr/>
          <p:nvPr/>
        </p:nvSpPr>
        <p:spPr>
          <a:xfrm>
            <a:off x="-1" y="1840133"/>
            <a:ext cx="904718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PT" sz="2800" b="1" dirty="0"/>
              <a:t>Final Outputs of the Paris </a:t>
            </a:r>
            <a:r>
              <a:rPr lang="pt-PT" sz="2800" b="1" dirty="0" err="1"/>
              <a:t>Working</a:t>
            </a:r>
            <a:r>
              <a:rPr lang="pt-PT" sz="2800" b="1" dirty="0"/>
              <a:t> </a:t>
            </a:r>
            <a:r>
              <a:rPr lang="pt-PT" sz="2800" b="1" dirty="0" err="1"/>
              <a:t>Groups</a:t>
            </a:r>
            <a:endParaRPr lang="pt-BR" sz="2000" b="1" dirty="0"/>
          </a:p>
        </p:txBody>
      </p:sp>
      <p:sp>
        <p:nvSpPr>
          <p:cNvPr id="8" name="Rectângulo 14">
            <a:extLst>
              <a:ext uri="{FF2B5EF4-FFF2-40B4-BE49-F238E27FC236}">
                <a16:creationId xmlns:a16="http://schemas.microsoft.com/office/drawing/2014/main" id="{2F0A7C68-EFA2-47D0-B44E-A2BEBB89AF4F}"/>
              </a:ext>
            </a:extLst>
          </p:cNvPr>
          <p:cNvSpPr/>
          <p:nvPr/>
        </p:nvSpPr>
        <p:spPr>
          <a:xfrm>
            <a:off x="3803904" y="9593"/>
            <a:ext cx="5340096" cy="1679944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pt-BR" sz="3200" b="1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From EuPEO 2</a:t>
            </a:r>
            <a:r>
              <a:rPr lang="pt-BR" sz="3200" b="1" baseline="30000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nd</a:t>
            </a:r>
            <a:r>
              <a:rPr lang="pt-BR" sz="3200" b="1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 Transnational Project Meeting, Paris,</a:t>
            </a:r>
            <a:r>
              <a:rPr lang="pt-BR" sz="3200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 </a:t>
            </a:r>
            <a:r>
              <a:rPr lang="pt-BR" sz="3200" b="1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22-24 March 2019</a:t>
            </a:r>
            <a:endParaRPr lang="en-US" altLang="pt-PT" sz="3200" dirty="0">
              <a:solidFill>
                <a:schemeClr val="accent1">
                  <a:lumMod val="20000"/>
                  <a:lumOff val="80000"/>
                </a:schemeClr>
              </a:solidFill>
              <a:latin typeface="Tahoma" panose="020B0604030504040204" pitchFamily="34" charset="0"/>
            </a:endParaRPr>
          </a:p>
        </p:txBody>
      </p:sp>
      <p:sp>
        <p:nvSpPr>
          <p:cNvPr id="2" name="Retângulo 1">
            <a:extLst>
              <a:ext uri="{FF2B5EF4-FFF2-40B4-BE49-F238E27FC236}">
                <a16:creationId xmlns:a16="http://schemas.microsoft.com/office/drawing/2014/main" id="{D9C616F9-D22D-454C-AAAB-B72B7E6EAD41}"/>
              </a:ext>
            </a:extLst>
          </p:cNvPr>
          <p:cNvSpPr/>
          <p:nvPr/>
        </p:nvSpPr>
        <p:spPr>
          <a:xfrm>
            <a:off x="-65315" y="4323363"/>
            <a:ext cx="932487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1200"/>
              </a:spcAft>
            </a:pPr>
            <a:r>
              <a:rPr lang="pt-PT" dirty="0" err="1"/>
              <a:t>EuPEO</a:t>
            </a:r>
            <a:r>
              <a:rPr lang="pt-PT" dirty="0"/>
              <a:t> School </a:t>
            </a:r>
            <a:r>
              <a:rPr lang="pt-PT" dirty="0" err="1"/>
              <a:t>Questionnaire</a:t>
            </a:r>
            <a:r>
              <a:rPr lang="pt-PT" dirty="0"/>
              <a:t> (ESQ): </a:t>
            </a:r>
            <a:r>
              <a:rPr lang="pt-PT" u="sng" dirty="0">
                <a:hlinkClick r:id="rId4"/>
              </a:rPr>
              <a:t>http://inqueritos.fmh.ulisboa.pt/index.php/665996?lang=en</a:t>
            </a:r>
            <a:endParaRPr lang="pt-PT" dirty="0"/>
          </a:p>
          <a:p>
            <a:pPr>
              <a:spcAft>
                <a:spcPts val="1200"/>
              </a:spcAft>
            </a:pPr>
            <a:r>
              <a:rPr lang="pt-PT" dirty="0" err="1"/>
              <a:t>EuPEO</a:t>
            </a:r>
            <a:r>
              <a:rPr lang="pt-PT" dirty="0"/>
              <a:t> Country </a:t>
            </a:r>
            <a:r>
              <a:rPr lang="pt-PT" dirty="0" err="1"/>
              <a:t>Questionnaire</a:t>
            </a:r>
            <a:r>
              <a:rPr lang="pt-PT" dirty="0"/>
              <a:t> (ECQ): </a:t>
            </a:r>
            <a:r>
              <a:rPr lang="pt-PT" u="sng" dirty="0">
                <a:hlinkClick r:id="rId5"/>
              </a:rPr>
              <a:t>http://inqueritos.fmh.ulisboa.pt/index.php/836448?lang=en</a:t>
            </a:r>
            <a:endParaRPr lang="pt-PT" dirty="0"/>
          </a:p>
          <a:p>
            <a:pPr>
              <a:spcAft>
                <a:spcPts val="1200"/>
              </a:spcAft>
            </a:pPr>
            <a:r>
              <a:rPr lang="pt-PT" dirty="0"/>
              <a:t>National </a:t>
            </a:r>
            <a:r>
              <a:rPr lang="pt-PT" dirty="0" err="1"/>
              <a:t>External</a:t>
            </a:r>
            <a:r>
              <a:rPr lang="pt-PT" dirty="0"/>
              <a:t> </a:t>
            </a:r>
            <a:r>
              <a:rPr lang="pt-PT" dirty="0" err="1"/>
              <a:t>Learning</a:t>
            </a:r>
            <a:r>
              <a:rPr lang="pt-PT" dirty="0"/>
              <a:t> Assessment (NELAS): </a:t>
            </a:r>
            <a:r>
              <a:rPr lang="pt-PT" u="sng" dirty="0">
                <a:hlinkClick r:id="rId6"/>
              </a:rPr>
              <a:t>http://inqueritos.fmh.ulisboa.pt/index.php/574826?lang=en</a:t>
            </a:r>
            <a:endParaRPr lang="pt-PT" dirty="0"/>
          </a:p>
          <a:p>
            <a:pPr>
              <a:spcAft>
                <a:spcPts val="1200"/>
              </a:spcAft>
            </a:pPr>
            <a:r>
              <a:rPr lang="pt-PT" dirty="0" err="1"/>
              <a:t>EuPEO</a:t>
            </a:r>
            <a:r>
              <a:rPr lang="pt-PT" dirty="0"/>
              <a:t> </a:t>
            </a:r>
            <a:r>
              <a:rPr lang="pt-PT" dirty="0" err="1"/>
              <a:t>Pupil</a:t>
            </a:r>
            <a:r>
              <a:rPr lang="pt-PT" dirty="0"/>
              <a:t> </a:t>
            </a:r>
            <a:r>
              <a:rPr lang="pt-PT" dirty="0" err="1"/>
              <a:t>Questionnaire</a:t>
            </a:r>
            <a:r>
              <a:rPr lang="pt-PT" dirty="0"/>
              <a:t> (EPQ): </a:t>
            </a:r>
            <a:r>
              <a:rPr lang="pt-PT" u="sng" dirty="0">
                <a:hlinkClick r:id="rId7"/>
              </a:rPr>
              <a:t>http://inqueritos.fmh.ulisboa.pt/index.php/958856?lang=en</a:t>
            </a:r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100357066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tângulo 16"/>
          <p:cNvSpPr/>
          <p:nvPr/>
        </p:nvSpPr>
        <p:spPr>
          <a:xfrm>
            <a:off x="0" y="2146803"/>
            <a:ext cx="8952614" cy="43396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4000" b="1" dirty="0"/>
              <a:t>Organisation strategy</a:t>
            </a:r>
          </a:p>
          <a:p>
            <a:pPr algn="ctr"/>
            <a:endParaRPr lang="pt-BR" sz="4000" dirty="0"/>
          </a:p>
          <a:p>
            <a:r>
              <a:rPr lang="pt-BR" sz="2800" dirty="0"/>
              <a:t>Paris' subsequent work (closing of the groups´ working, proposals and remarks on it, use of the shared google drive);</a:t>
            </a:r>
          </a:p>
          <a:p>
            <a:endParaRPr lang="pt-BR" sz="2800" dirty="0"/>
          </a:p>
          <a:p>
            <a:r>
              <a:rPr lang="pt-BR" sz="2800" dirty="0"/>
              <a:t>Work on final MEA and TIM proposals</a:t>
            </a:r>
          </a:p>
          <a:p>
            <a:endParaRPr lang="pt-BR" sz="2800" dirty="0"/>
          </a:p>
          <a:p>
            <a:r>
              <a:rPr lang="pt-BR" sz="2800" dirty="0"/>
              <a:t>Grouping, Communication (emails, skypes, ….),</a:t>
            </a:r>
          </a:p>
          <a:p>
            <a:r>
              <a:rPr lang="pt-BR" sz="2800" dirty="0"/>
              <a:t>Workflow (planning and accomplishment of the tasks) </a:t>
            </a:r>
            <a:endParaRPr lang="en-GB" sz="2800" dirty="0"/>
          </a:p>
        </p:txBody>
      </p:sp>
      <p:pic>
        <p:nvPicPr>
          <p:cNvPr id="1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864" y="283913"/>
            <a:ext cx="1865376" cy="1379793"/>
          </a:xfrm>
          <a:prstGeom prst="rect">
            <a:avLst/>
          </a:prstGeom>
        </p:spPr>
      </p:pic>
      <p:pic>
        <p:nvPicPr>
          <p:cNvPr id="14" name="Picture 10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18332" y="1222062"/>
            <a:ext cx="1542343" cy="4416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ângulo 14"/>
          <p:cNvSpPr/>
          <p:nvPr/>
        </p:nvSpPr>
        <p:spPr>
          <a:xfrm>
            <a:off x="3803904" y="-4262"/>
            <a:ext cx="5340096" cy="167994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GB" sz="2800" b="1" dirty="0" err="1">
                <a:solidFill>
                  <a:schemeClr val="tx2"/>
                </a:solidFill>
              </a:rPr>
              <a:t>EuPEO</a:t>
            </a:r>
            <a:r>
              <a:rPr lang="en-GB" sz="2800" b="1" dirty="0">
                <a:solidFill>
                  <a:schemeClr val="tx2"/>
                </a:solidFill>
              </a:rPr>
              <a:t> </a:t>
            </a:r>
          </a:p>
          <a:p>
            <a:pPr algn="ctr">
              <a:defRPr/>
            </a:pPr>
            <a:r>
              <a:rPr lang="en-GB" sz="2800" b="1" dirty="0">
                <a:solidFill>
                  <a:schemeClr val="tx2"/>
                </a:solidFill>
              </a:rPr>
              <a:t>3</a:t>
            </a:r>
            <a:r>
              <a:rPr lang="en-GB" sz="2800" b="1" baseline="30000" dirty="0">
                <a:solidFill>
                  <a:schemeClr val="tx2"/>
                </a:solidFill>
              </a:rPr>
              <a:t>rd</a:t>
            </a:r>
            <a:r>
              <a:rPr lang="en-GB" sz="2800" b="1" dirty="0">
                <a:solidFill>
                  <a:schemeClr val="tx2"/>
                </a:solidFill>
              </a:rPr>
              <a:t>  Transnational Project Meeting </a:t>
            </a:r>
          </a:p>
          <a:p>
            <a:pPr algn="ctr">
              <a:defRPr/>
            </a:pPr>
            <a:r>
              <a:rPr lang="en-GB" sz="2800" b="1" dirty="0">
                <a:solidFill>
                  <a:schemeClr val="tx2"/>
                </a:solidFill>
              </a:rPr>
              <a:t>Ljubljana,</a:t>
            </a:r>
            <a:r>
              <a:rPr lang="en-GB" sz="2800" dirty="0">
                <a:solidFill>
                  <a:schemeClr val="tx2"/>
                </a:solidFill>
              </a:rPr>
              <a:t> </a:t>
            </a:r>
            <a:r>
              <a:rPr lang="en-GB" sz="2800" b="1" dirty="0">
                <a:solidFill>
                  <a:schemeClr val="tx2"/>
                </a:solidFill>
              </a:rPr>
              <a:t>25-28 September 2019</a:t>
            </a:r>
            <a:endParaRPr lang="en-GB" altLang="pt-PT" sz="2800" dirty="0">
              <a:solidFill>
                <a:schemeClr val="tx2"/>
              </a:solidFill>
              <a:latin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707710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tângulo 16"/>
          <p:cNvSpPr/>
          <p:nvPr/>
        </p:nvSpPr>
        <p:spPr>
          <a:xfrm>
            <a:off x="143726" y="1841242"/>
            <a:ext cx="8952614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PT" sz="4000" i="1" dirty="0" err="1"/>
              <a:t>Presentation</a:t>
            </a:r>
            <a:r>
              <a:rPr lang="pt-PT" sz="4000" i="1" dirty="0"/>
              <a:t> of the Global </a:t>
            </a:r>
            <a:r>
              <a:rPr lang="pt-PT" sz="4000" i="1" dirty="0" err="1"/>
              <a:t>proposal</a:t>
            </a:r>
            <a:r>
              <a:rPr lang="pt-PT" sz="4000" i="1" dirty="0"/>
              <a:t> for </a:t>
            </a:r>
            <a:r>
              <a:rPr lang="pt-PT" sz="4000" i="1" dirty="0" err="1"/>
              <a:t>EuPEO</a:t>
            </a:r>
            <a:r>
              <a:rPr lang="pt-PT" sz="4000" i="1" dirty="0"/>
              <a:t>: MEA and TIM </a:t>
            </a:r>
            <a:r>
              <a:rPr lang="pt-PT" sz="4000" i="1" dirty="0" err="1"/>
              <a:t>parts</a:t>
            </a:r>
            <a:r>
              <a:rPr lang="pt-PT" sz="4000" i="1" dirty="0"/>
              <a:t> and </a:t>
            </a:r>
            <a:r>
              <a:rPr lang="pt-PT" sz="4000" i="1" dirty="0" err="1"/>
              <a:t>integration</a:t>
            </a:r>
            <a:endParaRPr lang="pt-PT" sz="4000" i="1" dirty="0"/>
          </a:p>
          <a:p>
            <a:pPr algn="ctr"/>
            <a:endParaRPr lang="pt-PT" sz="4000" i="1" dirty="0"/>
          </a:p>
          <a:p>
            <a:pPr algn="ctr"/>
            <a:r>
              <a:rPr lang="pt-PT" sz="2000" dirty="0"/>
              <a:t>B</a:t>
            </a:r>
            <a:r>
              <a:rPr lang="pt-BR" sz="2000" dirty="0" err="1"/>
              <a:t>y</a:t>
            </a:r>
            <a:r>
              <a:rPr lang="pt-BR" sz="2000" dirty="0"/>
              <a:t> </a:t>
            </a:r>
            <a:r>
              <a:rPr lang="it-IT" sz="2000" dirty="0"/>
              <a:t>Marcos </a:t>
            </a:r>
            <a:r>
              <a:rPr lang="it-IT" sz="2000" dirty="0" err="1"/>
              <a:t>Onofre</a:t>
            </a:r>
            <a:r>
              <a:rPr lang="it-IT" sz="2000" dirty="0"/>
              <a:t> (FMH), João Costa</a:t>
            </a:r>
            <a:r>
              <a:rPr lang="pt-PT" sz="2000" dirty="0"/>
              <a:t> (</a:t>
            </a:r>
            <a:r>
              <a:rPr lang="pt-PT" sz="2000" dirty="0" err="1"/>
              <a:t>SPEF</a:t>
            </a:r>
            <a:r>
              <a:rPr lang="pt-PT" sz="2000" dirty="0"/>
              <a:t>), Roland </a:t>
            </a:r>
            <a:r>
              <a:rPr lang="pt-PT" sz="2000" dirty="0" err="1"/>
              <a:t>Naul</a:t>
            </a:r>
            <a:r>
              <a:rPr lang="pt-PT" sz="2000" dirty="0"/>
              <a:t> (</a:t>
            </a:r>
            <a:r>
              <a:rPr lang="pt-PT" sz="2000" dirty="0" err="1"/>
              <a:t>WGI</a:t>
            </a:r>
            <a:r>
              <a:rPr lang="pt-PT" sz="2000" dirty="0"/>
              <a:t>), Rose-Marie </a:t>
            </a:r>
            <a:r>
              <a:rPr lang="pt-PT" sz="2000" dirty="0" err="1"/>
              <a:t>Repond</a:t>
            </a:r>
            <a:r>
              <a:rPr lang="pt-PT" sz="2000" dirty="0"/>
              <a:t> (</a:t>
            </a:r>
            <a:r>
              <a:rPr lang="pt-PT" sz="2000" dirty="0" err="1"/>
              <a:t>SFISM</a:t>
            </a:r>
            <a:r>
              <a:rPr lang="pt-PT" sz="2000" dirty="0"/>
              <a:t>), Claude </a:t>
            </a:r>
            <a:r>
              <a:rPr lang="pt-PT" sz="2000" dirty="0" err="1"/>
              <a:t>Scheuer</a:t>
            </a:r>
            <a:r>
              <a:rPr lang="pt-PT" sz="2000" dirty="0"/>
              <a:t> </a:t>
            </a:r>
            <a:r>
              <a:rPr lang="pt-PT" sz="2000" dirty="0" err="1"/>
              <a:t>and</a:t>
            </a:r>
            <a:r>
              <a:rPr lang="pt-PT" sz="2000" dirty="0"/>
              <a:t> Martin </a:t>
            </a:r>
            <a:r>
              <a:rPr lang="pt-PT" sz="2000" dirty="0" err="1"/>
              <a:t>Holzweg</a:t>
            </a:r>
            <a:r>
              <a:rPr lang="pt-PT" sz="2000" dirty="0"/>
              <a:t> (</a:t>
            </a:r>
            <a:r>
              <a:rPr lang="pt-PT" sz="2000" dirty="0" err="1"/>
              <a:t>EUPEA</a:t>
            </a:r>
            <a:r>
              <a:rPr lang="pt-PT" sz="2000" dirty="0"/>
              <a:t>), </a:t>
            </a:r>
            <a:r>
              <a:rPr lang="pt-PT" sz="2000" dirty="0" err="1"/>
              <a:t>Támas</a:t>
            </a:r>
            <a:r>
              <a:rPr lang="pt-PT" sz="2000" dirty="0"/>
              <a:t> </a:t>
            </a:r>
            <a:r>
              <a:rPr lang="pt-PT" sz="2000" dirty="0" err="1"/>
              <a:t>Csanyí</a:t>
            </a:r>
            <a:r>
              <a:rPr lang="pt-PT" sz="2000" dirty="0"/>
              <a:t> (</a:t>
            </a:r>
            <a:r>
              <a:rPr lang="pt-PT" sz="2000" dirty="0" err="1"/>
              <a:t>HSSF</a:t>
            </a:r>
            <a:r>
              <a:rPr lang="pt-PT" sz="2000" dirty="0"/>
              <a:t>)</a:t>
            </a:r>
            <a:endParaRPr lang="pt-BR" sz="2000" dirty="0"/>
          </a:p>
        </p:txBody>
      </p:sp>
      <p:pic>
        <p:nvPicPr>
          <p:cNvPr id="1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864" y="283913"/>
            <a:ext cx="1865376" cy="1379793"/>
          </a:xfrm>
          <a:prstGeom prst="rect">
            <a:avLst/>
          </a:prstGeom>
        </p:spPr>
      </p:pic>
      <p:pic>
        <p:nvPicPr>
          <p:cNvPr id="14" name="Picture 10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18332" y="1222062"/>
            <a:ext cx="1542343" cy="4416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ângulo 14"/>
          <p:cNvSpPr/>
          <p:nvPr/>
        </p:nvSpPr>
        <p:spPr>
          <a:xfrm>
            <a:off x="3803904" y="-4262"/>
            <a:ext cx="5340096" cy="167994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GB" sz="2800" b="1" dirty="0" err="1">
                <a:solidFill>
                  <a:schemeClr val="tx2"/>
                </a:solidFill>
              </a:rPr>
              <a:t>EuPEO</a:t>
            </a:r>
            <a:r>
              <a:rPr lang="en-GB" sz="2800" b="1" dirty="0">
                <a:solidFill>
                  <a:schemeClr val="tx2"/>
                </a:solidFill>
              </a:rPr>
              <a:t> </a:t>
            </a:r>
          </a:p>
          <a:p>
            <a:pPr algn="ctr">
              <a:defRPr/>
            </a:pPr>
            <a:r>
              <a:rPr lang="en-GB" sz="2800" b="1" dirty="0">
                <a:solidFill>
                  <a:schemeClr val="tx2"/>
                </a:solidFill>
              </a:rPr>
              <a:t>3</a:t>
            </a:r>
            <a:r>
              <a:rPr lang="en-GB" sz="2800" b="1" baseline="30000" dirty="0">
                <a:solidFill>
                  <a:schemeClr val="tx2"/>
                </a:solidFill>
              </a:rPr>
              <a:t>rd</a:t>
            </a:r>
            <a:r>
              <a:rPr lang="en-GB" sz="2800" b="1" dirty="0">
                <a:solidFill>
                  <a:schemeClr val="tx2"/>
                </a:solidFill>
              </a:rPr>
              <a:t>  Transnational Project Meeting </a:t>
            </a:r>
          </a:p>
          <a:p>
            <a:pPr algn="ctr">
              <a:defRPr/>
            </a:pPr>
            <a:r>
              <a:rPr lang="en-GB" sz="2800" b="1" dirty="0">
                <a:solidFill>
                  <a:schemeClr val="tx2"/>
                </a:solidFill>
              </a:rPr>
              <a:t>Ljubljana,</a:t>
            </a:r>
            <a:r>
              <a:rPr lang="en-GB" sz="2800" dirty="0">
                <a:solidFill>
                  <a:schemeClr val="tx2"/>
                </a:solidFill>
              </a:rPr>
              <a:t> </a:t>
            </a:r>
            <a:r>
              <a:rPr lang="en-GB" sz="2800" b="1" dirty="0">
                <a:solidFill>
                  <a:schemeClr val="tx2"/>
                </a:solidFill>
              </a:rPr>
              <a:t>25-28 September 2019</a:t>
            </a:r>
            <a:endParaRPr lang="en-GB" altLang="pt-PT" sz="2800" dirty="0">
              <a:solidFill>
                <a:schemeClr val="tx2"/>
              </a:solidFill>
              <a:latin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93868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864" y="283913"/>
            <a:ext cx="1865376" cy="1379793"/>
          </a:xfrm>
          <a:prstGeom prst="rect">
            <a:avLst/>
          </a:prstGeom>
        </p:spPr>
      </p:pic>
      <p:pic>
        <p:nvPicPr>
          <p:cNvPr id="14" name="Picture 10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18332" y="1222062"/>
            <a:ext cx="1542343" cy="4416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CaixaDeTexto 3"/>
          <p:cNvSpPr txBox="1"/>
          <p:nvPr/>
        </p:nvSpPr>
        <p:spPr>
          <a:xfrm>
            <a:off x="1142937" y="2390213"/>
            <a:ext cx="696895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dirty="0" err="1"/>
              <a:t>EuPEO</a:t>
            </a:r>
            <a:r>
              <a:rPr lang="en-GB" sz="2400" dirty="0"/>
              <a:t> Project, Part 2 - Activity</a:t>
            </a:r>
            <a:r>
              <a:rPr lang="en-GB" sz="2400" dirty="0">
                <a:solidFill>
                  <a:srgbClr val="FF0000"/>
                </a:solidFill>
              </a:rPr>
              <a:t> </a:t>
            </a:r>
            <a:r>
              <a:rPr lang="pt-PT" sz="2400" dirty="0"/>
              <a:t>22 (cf. Project </a:t>
            </a:r>
            <a:r>
              <a:rPr lang="pt-PT" sz="2400" dirty="0" err="1"/>
              <a:t>timeline</a:t>
            </a:r>
            <a:r>
              <a:rPr lang="pt-PT" sz="2400" dirty="0"/>
              <a:t>)</a:t>
            </a:r>
            <a:endParaRPr lang="en-GB" sz="2400" dirty="0"/>
          </a:p>
        </p:txBody>
      </p:sp>
      <p:graphicFrame>
        <p:nvGraphicFramePr>
          <p:cNvPr id="2" name="Tabe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79183927"/>
              </p:ext>
            </p:extLst>
          </p:nvPr>
        </p:nvGraphicFramePr>
        <p:xfrm>
          <a:off x="429490" y="3554434"/>
          <a:ext cx="8395855" cy="2191361"/>
        </p:xfrm>
        <a:graphic>
          <a:graphicData uri="http://schemas.openxmlformats.org/drawingml/2006/table">
            <a:tbl>
              <a:tblPr/>
              <a:tblGrid>
                <a:gridCol w="181065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58520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43040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GB" sz="2000" b="1">
                          <a:effectLst/>
                          <a:latin typeface="Tahoma" charset="0"/>
                          <a:ea typeface="Times New Roman" charset="0"/>
                        </a:rPr>
                        <a:t>Meeting number</a:t>
                      </a:r>
                      <a:endParaRPr lang="pt-PT" sz="2000">
                        <a:effectLst/>
                        <a:latin typeface="Times New Roman" charset="0"/>
                        <a:ea typeface="Times New Roman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127000" algn="l">
                        <a:spcAft>
                          <a:spcPts val="0"/>
                        </a:spcAft>
                      </a:pPr>
                      <a:r>
                        <a:rPr lang="en-GB" sz="2000">
                          <a:effectLst/>
                          <a:latin typeface="Tahoma" charset="0"/>
                          <a:ea typeface="Times New Roman" charset="0"/>
                        </a:rPr>
                        <a:t>3</a:t>
                      </a:r>
                      <a:endParaRPr lang="pt-PT" sz="2000">
                        <a:effectLst/>
                        <a:latin typeface="Times New Roman" charset="0"/>
                        <a:ea typeface="Times New Roman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43040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GB" sz="2000" b="1">
                          <a:effectLst/>
                          <a:latin typeface="Tahoma" charset="0"/>
                          <a:ea typeface="Times New Roman" charset="0"/>
                        </a:rPr>
                        <a:t>Dates and venue </a:t>
                      </a:r>
                      <a:endParaRPr lang="pt-PT" sz="2000">
                        <a:effectLst/>
                        <a:latin typeface="Times New Roman" charset="0"/>
                        <a:ea typeface="Times New Roman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127000" algn="l">
                        <a:spcAft>
                          <a:spcPts val="0"/>
                        </a:spcAft>
                      </a:pPr>
                      <a:r>
                        <a:rPr lang="en-GB" sz="2000">
                          <a:effectLst/>
                          <a:latin typeface="Tahoma" charset="0"/>
                          <a:ea typeface="Times New Roman" charset="0"/>
                        </a:rPr>
                        <a:t>September 2019, Ljubljana (UL)</a:t>
                      </a:r>
                      <a:endParaRPr lang="pt-PT" sz="2000">
                        <a:effectLst/>
                        <a:latin typeface="Times New Roman" charset="0"/>
                        <a:ea typeface="Times New Roman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972161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GB" sz="2000" b="1" dirty="0">
                          <a:effectLst/>
                          <a:latin typeface="Tahoma" charset="0"/>
                          <a:ea typeface="Times New Roman" charset="0"/>
                        </a:rPr>
                        <a:t>Description of the meeting</a:t>
                      </a:r>
                      <a:endParaRPr lang="pt-PT" sz="2000" dirty="0">
                        <a:effectLst/>
                        <a:latin typeface="Times New Roman" charset="0"/>
                        <a:ea typeface="Times New Roman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125730" algn="l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GB" sz="2000" dirty="0">
                          <a:effectLst/>
                          <a:latin typeface="Tahoma" charset="0"/>
                          <a:ea typeface="Times New Roman" charset="0"/>
                        </a:rPr>
                        <a:t>4 days meeting for the preparation of the different partners to pilot the </a:t>
                      </a:r>
                      <a:r>
                        <a:rPr lang="en-GB" sz="2000" dirty="0" err="1">
                          <a:effectLst/>
                          <a:latin typeface="Tahoma" charset="0"/>
                          <a:ea typeface="Times New Roman" charset="0"/>
                        </a:rPr>
                        <a:t>EuPEO</a:t>
                      </a:r>
                      <a:r>
                        <a:rPr lang="en-GB" sz="2000" dirty="0">
                          <a:effectLst/>
                          <a:latin typeface="Tahoma" charset="0"/>
                          <a:ea typeface="Times New Roman" charset="0"/>
                        </a:rPr>
                        <a:t> </a:t>
                      </a:r>
                      <a:r>
                        <a:rPr lang="en-GB" sz="2000" dirty="0" err="1">
                          <a:effectLst/>
                          <a:latin typeface="Tahoma" charset="0"/>
                          <a:ea typeface="Times New Roman" charset="0"/>
                        </a:rPr>
                        <a:t>MEA</a:t>
                      </a:r>
                      <a:r>
                        <a:rPr lang="en-GB" sz="2000" dirty="0">
                          <a:effectLst/>
                          <a:latin typeface="Tahoma" charset="0"/>
                          <a:ea typeface="Times New Roman" charset="0"/>
                        </a:rPr>
                        <a:t> and </a:t>
                      </a:r>
                      <a:r>
                        <a:rPr lang="en-GB" sz="2000" dirty="0" err="1">
                          <a:effectLst/>
                          <a:latin typeface="Tahoma" charset="0"/>
                          <a:ea typeface="Times New Roman" charset="0"/>
                        </a:rPr>
                        <a:t>EuPEO</a:t>
                      </a:r>
                      <a:r>
                        <a:rPr lang="en-GB" sz="2000" dirty="0">
                          <a:effectLst/>
                          <a:latin typeface="Tahoma" charset="0"/>
                          <a:ea typeface="Times New Roman" charset="0"/>
                        </a:rPr>
                        <a:t> TIM in each country.</a:t>
                      </a:r>
                      <a:endParaRPr lang="pt-PT" sz="2000" dirty="0">
                        <a:effectLst/>
                        <a:latin typeface="Times New Roman" charset="0"/>
                        <a:ea typeface="Times New Roman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8" name="Rectângulo 14"/>
          <p:cNvSpPr/>
          <p:nvPr/>
        </p:nvSpPr>
        <p:spPr>
          <a:xfrm>
            <a:off x="3803904" y="-4262"/>
            <a:ext cx="5340096" cy="167994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GB" sz="2800" b="1" dirty="0" err="1">
                <a:solidFill>
                  <a:schemeClr val="tx2"/>
                </a:solidFill>
              </a:rPr>
              <a:t>EuPEO</a:t>
            </a:r>
            <a:r>
              <a:rPr lang="en-GB" sz="2800" b="1" dirty="0">
                <a:solidFill>
                  <a:schemeClr val="tx2"/>
                </a:solidFill>
              </a:rPr>
              <a:t> </a:t>
            </a:r>
          </a:p>
          <a:p>
            <a:pPr algn="ctr">
              <a:defRPr/>
            </a:pPr>
            <a:r>
              <a:rPr lang="en-GB" sz="2800" b="1" dirty="0">
                <a:solidFill>
                  <a:schemeClr val="tx2"/>
                </a:solidFill>
              </a:rPr>
              <a:t>3</a:t>
            </a:r>
            <a:r>
              <a:rPr lang="en-GB" sz="2800" b="1" baseline="30000" dirty="0">
                <a:solidFill>
                  <a:schemeClr val="tx2"/>
                </a:solidFill>
              </a:rPr>
              <a:t>rd</a:t>
            </a:r>
            <a:r>
              <a:rPr lang="en-GB" sz="2800" b="1" dirty="0">
                <a:solidFill>
                  <a:schemeClr val="tx2"/>
                </a:solidFill>
              </a:rPr>
              <a:t>  Transnational Project Meeting </a:t>
            </a:r>
          </a:p>
          <a:p>
            <a:pPr algn="ctr">
              <a:defRPr/>
            </a:pPr>
            <a:r>
              <a:rPr lang="en-GB" sz="2800" b="1" dirty="0">
                <a:solidFill>
                  <a:schemeClr val="tx2"/>
                </a:solidFill>
              </a:rPr>
              <a:t>Ljubljana,</a:t>
            </a:r>
            <a:r>
              <a:rPr lang="en-GB" sz="2800" dirty="0">
                <a:solidFill>
                  <a:schemeClr val="tx2"/>
                </a:solidFill>
              </a:rPr>
              <a:t> </a:t>
            </a:r>
            <a:r>
              <a:rPr lang="en-GB" sz="2800" b="1" dirty="0">
                <a:solidFill>
                  <a:schemeClr val="tx2"/>
                </a:solidFill>
              </a:rPr>
              <a:t>25-28 September 2019</a:t>
            </a:r>
            <a:endParaRPr lang="en-GB" altLang="pt-PT" sz="2800" dirty="0">
              <a:solidFill>
                <a:schemeClr val="tx2"/>
              </a:solidFill>
              <a:latin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3915907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tângulo 16"/>
          <p:cNvSpPr/>
          <p:nvPr/>
        </p:nvSpPr>
        <p:spPr>
          <a:xfrm>
            <a:off x="0" y="2728694"/>
            <a:ext cx="8952614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4000" b="1" dirty="0"/>
              <a:t>26th September (11:00 am – 11:30 am)</a:t>
            </a:r>
          </a:p>
          <a:p>
            <a:pPr algn="ctr"/>
            <a:endParaRPr lang="pt-BR" sz="4000" dirty="0"/>
          </a:p>
          <a:p>
            <a:pPr algn="ctr"/>
            <a:r>
              <a:rPr lang="pt-PT" sz="4000" i="1" dirty="0" err="1"/>
              <a:t>Coffee</a:t>
            </a:r>
            <a:r>
              <a:rPr lang="pt-PT" sz="4000" i="1" dirty="0"/>
              <a:t>-break</a:t>
            </a:r>
          </a:p>
        </p:txBody>
      </p:sp>
      <p:pic>
        <p:nvPicPr>
          <p:cNvPr id="1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864" y="283913"/>
            <a:ext cx="1865376" cy="1379793"/>
          </a:xfrm>
          <a:prstGeom prst="rect">
            <a:avLst/>
          </a:prstGeom>
        </p:spPr>
      </p:pic>
      <p:pic>
        <p:nvPicPr>
          <p:cNvPr id="14" name="Picture 10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18332" y="1222062"/>
            <a:ext cx="1542343" cy="4416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ângulo 14"/>
          <p:cNvSpPr/>
          <p:nvPr/>
        </p:nvSpPr>
        <p:spPr>
          <a:xfrm>
            <a:off x="3803904" y="-4262"/>
            <a:ext cx="5340096" cy="167994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GB" sz="2800" b="1" dirty="0" err="1">
                <a:solidFill>
                  <a:schemeClr val="tx2"/>
                </a:solidFill>
              </a:rPr>
              <a:t>EuPEO</a:t>
            </a:r>
            <a:r>
              <a:rPr lang="en-GB" sz="2800" b="1" dirty="0">
                <a:solidFill>
                  <a:schemeClr val="tx2"/>
                </a:solidFill>
              </a:rPr>
              <a:t> </a:t>
            </a:r>
          </a:p>
          <a:p>
            <a:pPr algn="ctr">
              <a:defRPr/>
            </a:pPr>
            <a:r>
              <a:rPr lang="en-GB" sz="2800" b="1" dirty="0">
                <a:solidFill>
                  <a:schemeClr val="tx2"/>
                </a:solidFill>
              </a:rPr>
              <a:t>3</a:t>
            </a:r>
            <a:r>
              <a:rPr lang="en-GB" sz="2800" b="1" baseline="30000" dirty="0">
                <a:solidFill>
                  <a:schemeClr val="tx2"/>
                </a:solidFill>
              </a:rPr>
              <a:t>rd</a:t>
            </a:r>
            <a:r>
              <a:rPr lang="en-GB" sz="2800" b="1" dirty="0">
                <a:solidFill>
                  <a:schemeClr val="tx2"/>
                </a:solidFill>
              </a:rPr>
              <a:t>  Transnational Project Meeting </a:t>
            </a:r>
          </a:p>
          <a:p>
            <a:pPr algn="ctr">
              <a:defRPr/>
            </a:pPr>
            <a:r>
              <a:rPr lang="en-GB" sz="2800" b="1" dirty="0">
                <a:solidFill>
                  <a:schemeClr val="tx2"/>
                </a:solidFill>
              </a:rPr>
              <a:t>Ljubljana,</a:t>
            </a:r>
            <a:r>
              <a:rPr lang="en-GB" sz="2800" dirty="0">
                <a:solidFill>
                  <a:schemeClr val="tx2"/>
                </a:solidFill>
              </a:rPr>
              <a:t> </a:t>
            </a:r>
            <a:r>
              <a:rPr lang="en-GB" sz="2800" b="1" dirty="0">
                <a:solidFill>
                  <a:schemeClr val="tx2"/>
                </a:solidFill>
              </a:rPr>
              <a:t>25-28 September 2019</a:t>
            </a:r>
            <a:endParaRPr lang="en-GB" altLang="pt-PT" sz="2800" dirty="0">
              <a:solidFill>
                <a:schemeClr val="tx2"/>
              </a:solidFill>
              <a:latin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4665304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tângulo 16"/>
          <p:cNvSpPr/>
          <p:nvPr/>
        </p:nvSpPr>
        <p:spPr>
          <a:xfrm>
            <a:off x="54864" y="1911275"/>
            <a:ext cx="9089136" cy="38779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5400" b="1" dirty="0" err="1"/>
              <a:t>26th</a:t>
            </a:r>
            <a:r>
              <a:rPr lang="pt-BR" sz="5400" b="1" dirty="0"/>
              <a:t> </a:t>
            </a:r>
            <a:r>
              <a:rPr lang="pt-BR" sz="5400" b="1" dirty="0" err="1"/>
              <a:t>September</a:t>
            </a:r>
            <a:endParaRPr lang="pt-BR" sz="5400" b="1" dirty="0"/>
          </a:p>
          <a:p>
            <a:pPr algn="ctr"/>
            <a:r>
              <a:rPr lang="pt-BR" sz="5400" b="1" dirty="0"/>
              <a:t>(11:30 am – 1:00 pm)</a:t>
            </a:r>
          </a:p>
          <a:p>
            <a:pPr algn="ctr"/>
            <a:endParaRPr lang="pt-BR" sz="5400" b="1" dirty="0"/>
          </a:p>
          <a:p>
            <a:pPr algn="ctr"/>
            <a:r>
              <a:rPr lang="pt-PT" sz="3200" i="1" dirty="0" err="1"/>
              <a:t>Presentation</a:t>
            </a:r>
            <a:r>
              <a:rPr lang="pt-PT" sz="3200" i="1" dirty="0"/>
              <a:t> </a:t>
            </a:r>
            <a:r>
              <a:rPr lang="pt-PT" sz="3200" i="1" dirty="0" err="1"/>
              <a:t>and</a:t>
            </a:r>
            <a:r>
              <a:rPr lang="pt-PT" sz="3200" i="1" dirty="0"/>
              <a:t> </a:t>
            </a:r>
            <a:r>
              <a:rPr lang="pt-PT" sz="3200" i="1" dirty="0" err="1"/>
              <a:t>Discussion</a:t>
            </a:r>
            <a:r>
              <a:rPr lang="pt-PT" sz="3200" i="1" dirty="0"/>
              <a:t> </a:t>
            </a:r>
            <a:r>
              <a:rPr lang="pt-PT" sz="3200" i="1" dirty="0" err="1"/>
              <a:t>of</a:t>
            </a:r>
            <a:r>
              <a:rPr lang="pt-PT" sz="3200" i="1" dirty="0"/>
              <a:t> </a:t>
            </a:r>
            <a:r>
              <a:rPr lang="pt-PT" sz="3200" i="1" dirty="0" err="1"/>
              <a:t>the</a:t>
            </a:r>
            <a:r>
              <a:rPr lang="pt-PT" sz="3200" i="1" dirty="0"/>
              <a:t> </a:t>
            </a:r>
            <a:r>
              <a:rPr lang="pt-PT" sz="3200" i="1" dirty="0" err="1"/>
              <a:t>MEA</a:t>
            </a:r>
            <a:r>
              <a:rPr lang="pt-PT" sz="3200" i="1" dirty="0"/>
              <a:t> </a:t>
            </a:r>
            <a:r>
              <a:rPr lang="pt-PT" sz="3200" i="1" dirty="0" err="1"/>
              <a:t>proposal</a:t>
            </a:r>
            <a:endParaRPr lang="pt-PT" sz="3200" i="1" dirty="0"/>
          </a:p>
          <a:p>
            <a:pPr algn="ctr"/>
            <a:endParaRPr lang="pt-PT" sz="3200" i="1" dirty="0"/>
          </a:p>
          <a:p>
            <a:pPr algn="ctr"/>
            <a:r>
              <a:rPr lang="pt-PT" sz="2000" dirty="0"/>
              <a:t>B</a:t>
            </a:r>
            <a:r>
              <a:rPr lang="pt-BR" sz="2000" dirty="0" err="1"/>
              <a:t>y</a:t>
            </a:r>
            <a:r>
              <a:rPr lang="pt-BR" sz="2000" dirty="0"/>
              <a:t> </a:t>
            </a:r>
            <a:r>
              <a:rPr lang="it-IT" sz="2000" dirty="0"/>
              <a:t>Marcos </a:t>
            </a:r>
            <a:r>
              <a:rPr lang="it-IT" sz="2000" dirty="0" err="1"/>
              <a:t>Onofre</a:t>
            </a:r>
            <a:r>
              <a:rPr lang="it-IT" sz="2000" dirty="0"/>
              <a:t> (FMH), </a:t>
            </a:r>
            <a:r>
              <a:rPr lang="pt-PT" sz="2000" dirty="0"/>
              <a:t>Roland </a:t>
            </a:r>
            <a:r>
              <a:rPr lang="pt-PT" sz="2000" dirty="0" err="1"/>
              <a:t>Naul</a:t>
            </a:r>
            <a:r>
              <a:rPr lang="pt-PT" sz="2000" dirty="0"/>
              <a:t> (</a:t>
            </a:r>
            <a:r>
              <a:rPr lang="pt-PT" sz="2000" dirty="0" err="1"/>
              <a:t>WGI</a:t>
            </a:r>
            <a:r>
              <a:rPr lang="pt-PT" sz="2000" dirty="0"/>
              <a:t>), Claude </a:t>
            </a:r>
            <a:r>
              <a:rPr lang="pt-PT" sz="2000" dirty="0" err="1"/>
              <a:t>Scheuer</a:t>
            </a:r>
            <a:r>
              <a:rPr lang="pt-PT" sz="2000" dirty="0"/>
              <a:t> (</a:t>
            </a:r>
            <a:r>
              <a:rPr lang="pt-PT" sz="2000" dirty="0" err="1"/>
              <a:t>EUPEA</a:t>
            </a:r>
            <a:r>
              <a:rPr lang="pt-PT" sz="2000" dirty="0"/>
              <a:t>)</a:t>
            </a:r>
            <a:endParaRPr lang="pt-PT" sz="3200" i="1" dirty="0"/>
          </a:p>
        </p:txBody>
      </p:sp>
      <p:pic>
        <p:nvPicPr>
          <p:cNvPr id="1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864" y="283913"/>
            <a:ext cx="1865376" cy="1379793"/>
          </a:xfrm>
          <a:prstGeom prst="rect">
            <a:avLst/>
          </a:prstGeom>
        </p:spPr>
      </p:pic>
      <p:pic>
        <p:nvPicPr>
          <p:cNvPr id="14" name="Picture 10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18332" y="1222062"/>
            <a:ext cx="1542343" cy="4416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ângulo 14"/>
          <p:cNvSpPr/>
          <p:nvPr/>
        </p:nvSpPr>
        <p:spPr>
          <a:xfrm>
            <a:off x="3803904" y="-4262"/>
            <a:ext cx="5340096" cy="167994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GB" sz="2800" b="1" dirty="0" err="1">
                <a:solidFill>
                  <a:schemeClr val="tx2"/>
                </a:solidFill>
              </a:rPr>
              <a:t>EuPEO</a:t>
            </a:r>
            <a:r>
              <a:rPr lang="en-GB" sz="2800" b="1" dirty="0">
                <a:solidFill>
                  <a:schemeClr val="tx2"/>
                </a:solidFill>
              </a:rPr>
              <a:t> </a:t>
            </a:r>
          </a:p>
          <a:p>
            <a:pPr algn="ctr">
              <a:defRPr/>
            </a:pPr>
            <a:r>
              <a:rPr lang="en-GB" sz="2800" b="1" dirty="0">
                <a:solidFill>
                  <a:schemeClr val="tx2"/>
                </a:solidFill>
              </a:rPr>
              <a:t>3</a:t>
            </a:r>
            <a:r>
              <a:rPr lang="en-GB" sz="2800" b="1" baseline="30000" dirty="0">
                <a:solidFill>
                  <a:schemeClr val="tx2"/>
                </a:solidFill>
              </a:rPr>
              <a:t>rd</a:t>
            </a:r>
            <a:r>
              <a:rPr lang="en-GB" sz="2800" b="1" dirty="0">
                <a:solidFill>
                  <a:schemeClr val="tx2"/>
                </a:solidFill>
              </a:rPr>
              <a:t>  Transnational Project Meeting </a:t>
            </a:r>
          </a:p>
          <a:p>
            <a:pPr algn="ctr">
              <a:defRPr/>
            </a:pPr>
            <a:r>
              <a:rPr lang="en-GB" sz="2800" b="1" dirty="0">
                <a:solidFill>
                  <a:schemeClr val="tx2"/>
                </a:solidFill>
              </a:rPr>
              <a:t>Ljubljana,</a:t>
            </a:r>
            <a:r>
              <a:rPr lang="en-GB" sz="2800" dirty="0">
                <a:solidFill>
                  <a:schemeClr val="tx2"/>
                </a:solidFill>
              </a:rPr>
              <a:t> </a:t>
            </a:r>
            <a:r>
              <a:rPr lang="en-GB" sz="2800" b="1" dirty="0">
                <a:solidFill>
                  <a:schemeClr val="tx2"/>
                </a:solidFill>
              </a:rPr>
              <a:t>25-28 September 2019</a:t>
            </a:r>
            <a:endParaRPr lang="en-GB" altLang="pt-PT" sz="2800" dirty="0">
              <a:solidFill>
                <a:schemeClr val="tx2"/>
              </a:solidFill>
              <a:latin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32553024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tângulo 16"/>
          <p:cNvSpPr/>
          <p:nvPr/>
        </p:nvSpPr>
        <p:spPr>
          <a:xfrm>
            <a:off x="54864" y="1911275"/>
            <a:ext cx="9089136" cy="30777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5400" b="1" dirty="0" err="1"/>
              <a:t>26th</a:t>
            </a:r>
            <a:r>
              <a:rPr lang="pt-BR" sz="5400" b="1" dirty="0"/>
              <a:t> </a:t>
            </a:r>
            <a:r>
              <a:rPr lang="pt-BR" sz="5400" b="1" dirty="0" err="1"/>
              <a:t>September</a:t>
            </a:r>
            <a:endParaRPr lang="pt-BR" sz="5400" b="1" dirty="0"/>
          </a:p>
          <a:p>
            <a:pPr algn="ctr"/>
            <a:r>
              <a:rPr lang="pt-BR" sz="5400" b="1" dirty="0"/>
              <a:t>(1:00 pm – 2:30pm)</a:t>
            </a:r>
          </a:p>
          <a:p>
            <a:pPr algn="ctr"/>
            <a:endParaRPr lang="pt-BR" sz="5400" b="1" dirty="0"/>
          </a:p>
          <a:p>
            <a:pPr algn="ctr"/>
            <a:r>
              <a:rPr lang="pt-PT" sz="3200" i="1" dirty="0" err="1"/>
              <a:t>Lunch</a:t>
            </a:r>
            <a:endParaRPr lang="pt-PT" sz="3200" i="1" dirty="0"/>
          </a:p>
        </p:txBody>
      </p:sp>
      <p:pic>
        <p:nvPicPr>
          <p:cNvPr id="1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864" y="283913"/>
            <a:ext cx="1865376" cy="1379793"/>
          </a:xfrm>
          <a:prstGeom prst="rect">
            <a:avLst/>
          </a:prstGeom>
        </p:spPr>
      </p:pic>
      <p:pic>
        <p:nvPicPr>
          <p:cNvPr id="14" name="Picture 10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18332" y="1222062"/>
            <a:ext cx="1542343" cy="4416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ângulo 14"/>
          <p:cNvSpPr/>
          <p:nvPr/>
        </p:nvSpPr>
        <p:spPr>
          <a:xfrm>
            <a:off x="3803904" y="-4262"/>
            <a:ext cx="5340096" cy="167994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GB" sz="2800" b="1" dirty="0" err="1">
                <a:solidFill>
                  <a:schemeClr val="tx2"/>
                </a:solidFill>
              </a:rPr>
              <a:t>EuPEO</a:t>
            </a:r>
            <a:r>
              <a:rPr lang="en-GB" sz="2800" b="1" dirty="0">
                <a:solidFill>
                  <a:schemeClr val="tx2"/>
                </a:solidFill>
              </a:rPr>
              <a:t> </a:t>
            </a:r>
          </a:p>
          <a:p>
            <a:pPr algn="ctr">
              <a:defRPr/>
            </a:pPr>
            <a:r>
              <a:rPr lang="en-GB" sz="2800" b="1" dirty="0">
                <a:solidFill>
                  <a:schemeClr val="tx2"/>
                </a:solidFill>
              </a:rPr>
              <a:t>3</a:t>
            </a:r>
            <a:r>
              <a:rPr lang="en-GB" sz="2800" b="1" baseline="30000" dirty="0">
                <a:solidFill>
                  <a:schemeClr val="tx2"/>
                </a:solidFill>
              </a:rPr>
              <a:t>rd</a:t>
            </a:r>
            <a:r>
              <a:rPr lang="en-GB" sz="2800" b="1" dirty="0">
                <a:solidFill>
                  <a:schemeClr val="tx2"/>
                </a:solidFill>
              </a:rPr>
              <a:t>  Transnational Project Meeting </a:t>
            </a:r>
          </a:p>
          <a:p>
            <a:pPr algn="ctr">
              <a:defRPr/>
            </a:pPr>
            <a:r>
              <a:rPr lang="en-GB" sz="2800" b="1" dirty="0">
                <a:solidFill>
                  <a:schemeClr val="tx2"/>
                </a:solidFill>
              </a:rPr>
              <a:t>Ljubljana,</a:t>
            </a:r>
            <a:r>
              <a:rPr lang="en-GB" sz="2800" dirty="0">
                <a:solidFill>
                  <a:schemeClr val="tx2"/>
                </a:solidFill>
              </a:rPr>
              <a:t> </a:t>
            </a:r>
            <a:r>
              <a:rPr lang="en-GB" sz="2800" b="1" dirty="0">
                <a:solidFill>
                  <a:schemeClr val="tx2"/>
                </a:solidFill>
              </a:rPr>
              <a:t>25-28 September 2019</a:t>
            </a:r>
            <a:endParaRPr lang="en-GB" altLang="pt-PT" sz="2800" dirty="0">
              <a:solidFill>
                <a:schemeClr val="tx2"/>
              </a:solidFill>
              <a:latin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42072973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tângulo 16"/>
          <p:cNvSpPr/>
          <p:nvPr/>
        </p:nvSpPr>
        <p:spPr>
          <a:xfrm>
            <a:off x="54864" y="1911275"/>
            <a:ext cx="9089136" cy="40626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5400" b="1" dirty="0" err="1"/>
              <a:t>26th</a:t>
            </a:r>
            <a:r>
              <a:rPr lang="pt-BR" sz="5400" b="1" dirty="0"/>
              <a:t> </a:t>
            </a:r>
            <a:r>
              <a:rPr lang="pt-BR" sz="5400" b="1" dirty="0" err="1"/>
              <a:t>September</a:t>
            </a:r>
            <a:endParaRPr lang="pt-BR" sz="5400" b="1" dirty="0"/>
          </a:p>
          <a:p>
            <a:pPr algn="ctr"/>
            <a:r>
              <a:rPr lang="pt-BR" sz="5400" b="1" dirty="0"/>
              <a:t>(2:30 </a:t>
            </a:r>
            <a:r>
              <a:rPr lang="pt-BR" sz="5400" b="1" dirty="0" err="1"/>
              <a:t>am</a:t>
            </a:r>
            <a:r>
              <a:rPr lang="pt-BR" sz="5400" b="1" dirty="0"/>
              <a:t> – 7:00 </a:t>
            </a:r>
            <a:r>
              <a:rPr lang="pt-BR" sz="5400" b="1" dirty="0" err="1"/>
              <a:t>pm</a:t>
            </a:r>
            <a:r>
              <a:rPr lang="pt-BR" sz="5400" b="1" dirty="0"/>
              <a:t>)</a:t>
            </a:r>
          </a:p>
          <a:p>
            <a:pPr algn="ctr"/>
            <a:endParaRPr lang="pt-BR" sz="5400" b="1" dirty="0"/>
          </a:p>
          <a:p>
            <a:pPr algn="ctr"/>
            <a:r>
              <a:rPr lang="pt-PT" sz="3200" i="1" dirty="0" err="1"/>
              <a:t>Preparation</a:t>
            </a:r>
            <a:r>
              <a:rPr lang="pt-PT" sz="3200" i="1" dirty="0"/>
              <a:t> </a:t>
            </a:r>
            <a:r>
              <a:rPr lang="pt-PT" sz="3200" i="1" dirty="0" err="1"/>
              <a:t>of</a:t>
            </a:r>
            <a:r>
              <a:rPr lang="pt-PT" sz="3200" i="1" dirty="0"/>
              <a:t> </a:t>
            </a:r>
            <a:r>
              <a:rPr lang="pt-PT" sz="3200" i="1" dirty="0" err="1"/>
              <a:t>the</a:t>
            </a:r>
            <a:r>
              <a:rPr lang="pt-PT" sz="3200" i="1" dirty="0"/>
              <a:t> MEA </a:t>
            </a:r>
            <a:r>
              <a:rPr lang="pt-PT" sz="3200" i="1" dirty="0" err="1"/>
              <a:t>Pilot</a:t>
            </a:r>
            <a:endParaRPr lang="pt-PT" sz="3200" i="1" dirty="0"/>
          </a:p>
          <a:p>
            <a:pPr algn="ctr"/>
            <a:endParaRPr lang="pt-PT" sz="3200" i="1" dirty="0"/>
          </a:p>
          <a:p>
            <a:pPr algn="ctr"/>
            <a:r>
              <a:rPr lang="pt-PT" sz="3200" i="1" dirty="0" err="1"/>
              <a:t>All</a:t>
            </a:r>
            <a:endParaRPr lang="pt-PT" sz="3200" i="1" dirty="0"/>
          </a:p>
        </p:txBody>
      </p:sp>
      <p:pic>
        <p:nvPicPr>
          <p:cNvPr id="1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864" y="283913"/>
            <a:ext cx="1865376" cy="1379793"/>
          </a:xfrm>
          <a:prstGeom prst="rect">
            <a:avLst/>
          </a:prstGeom>
        </p:spPr>
      </p:pic>
      <p:pic>
        <p:nvPicPr>
          <p:cNvPr id="14" name="Picture 10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18332" y="1222062"/>
            <a:ext cx="1542343" cy="4416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ângulo 14"/>
          <p:cNvSpPr/>
          <p:nvPr/>
        </p:nvSpPr>
        <p:spPr>
          <a:xfrm>
            <a:off x="3803904" y="-4262"/>
            <a:ext cx="5340096" cy="167994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GB" sz="2800" b="1" dirty="0" err="1">
                <a:solidFill>
                  <a:schemeClr val="tx2"/>
                </a:solidFill>
              </a:rPr>
              <a:t>EuPEO</a:t>
            </a:r>
            <a:r>
              <a:rPr lang="en-GB" sz="2800" b="1" dirty="0">
                <a:solidFill>
                  <a:schemeClr val="tx2"/>
                </a:solidFill>
              </a:rPr>
              <a:t> </a:t>
            </a:r>
          </a:p>
          <a:p>
            <a:pPr algn="ctr">
              <a:defRPr/>
            </a:pPr>
            <a:r>
              <a:rPr lang="en-GB" sz="2800" b="1" dirty="0">
                <a:solidFill>
                  <a:schemeClr val="tx2"/>
                </a:solidFill>
              </a:rPr>
              <a:t>3</a:t>
            </a:r>
            <a:r>
              <a:rPr lang="en-GB" sz="2800" b="1" baseline="30000" dirty="0">
                <a:solidFill>
                  <a:schemeClr val="tx2"/>
                </a:solidFill>
              </a:rPr>
              <a:t>rd</a:t>
            </a:r>
            <a:r>
              <a:rPr lang="en-GB" sz="2800" b="1" dirty="0">
                <a:solidFill>
                  <a:schemeClr val="tx2"/>
                </a:solidFill>
              </a:rPr>
              <a:t>  Transnational Project Meeting </a:t>
            </a:r>
          </a:p>
          <a:p>
            <a:pPr algn="ctr">
              <a:defRPr/>
            </a:pPr>
            <a:r>
              <a:rPr lang="en-GB" sz="2800" b="1" dirty="0">
                <a:solidFill>
                  <a:schemeClr val="tx2"/>
                </a:solidFill>
              </a:rPr>
              <a:t>Ljubljana,</a:t>
            </a:r>
            <a:r>
              <a:rPr lang="en-GB" sz="2800" dirty="0">
                <a:solidFill>
                  <a:schemeClr val="tx2"/>
                </a:solidFill>
              </a:rPr>
              <a:t> </a:t>
            </a:r>
            <a:r>
              <a:rPr lang="en-GB" sz="2800" b="1" dirty="0">
                <a:solidFill>
                  <a:schemeClr val="tx2"/>
                </a:solidFill>
              </a:rPr>
              <a:t>25-28 September 2019</a:t>
            </a:r>
            <a:endParaRPr lang="en-GB" altLang="pt-PT" sz="2800" dirty="0">
              <a:solidFill>
                <a:schemeClr val="tx2"/>
              </a:solidFill>
              <a:latin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85088206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tângulo 16"/>
          <p:cNvSpPr/>
          <p:nvPr/>
        </p:nvSpPr>
        <p:spPr>
          <a:xfrm>
            <a:off x="54864" y="1911275"/>
            <a:ext cx="9089136" cy="418576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5400" b="1" dirty="0" err="1"/>
              <a:t>27th</a:t>
            </a:r>
            <a:r>
              <a:rPr lang="pt-BR" sz="5400" b="1" dirty="0"/>
              <a:t> </a:t>
            </a:r>
            <a:r>
              <a:rPr lang="pt-BR" sz="5400" b="1" dirty="0" err="1"/>
              <a:t>September</a:t>
            </a:r>
            <a:endParaRPr lang="pt-BR" sz="5400" b="1" dirty="0"/>
          </a:p>
          <a:p>
            <a:pPr algn="ctr"/>
            <a:r>
              <a:rPr lang="pt-BR" sz="5400" b="1" dirty="0"/>
              <a:t>(9:00 </a:t>
            </a:r>
            <a:r>
              <a:rPr lang="pt-BR" sz="5400" b="1" dirty="0" err="1"/>
              <a:t>am</a:t>
            </a:r>
            <a:r>
              <a:rPr lang="pt-BR" sz="5400" b="1" dirty="0"/>
              <a:t> – 1:00 </a:t>
            </a:r>
            <a:r>
              <a:rPr lang="pt-BR" sz="5400" b="1" dirty="0" err="1"/>
              <a:t>pm</a:t>
            </a:r>
            <a:r>
              <a:rPr lang="pt-BR" sz="5400" b="1" dirty="0"/>
              <a:t>)</a:t>
            </a:r>
          </a:p>
          <a:p>
            <a:pPr algn="ctr"/>
            <a:endParaRPr lang="pt-BR" sz="5400" b="1" dirty="0"/>
          </a:p>
          <a:p>
            <a:pPr algn="ctr"/>
            <a:r>
              <a:rPr lang="pt-PT" sz="3200" i="1" dirty="0" err="1"/>
              <a:t>Presentation</a:t>
            </a:r>
            <a:r>
              <a:rPr lang="pt-PT" sz="3200" i="1" dirty="0"/>
              <a:t> </a:t>
            </a:r>
            <a:r>
              <a:rPr lang="pt-PT" sz="3200" i="1" dirty="0" err="1"/>
              <a:t>and</a:t>
            </a:r>
            <a:r>
              <a:rPr lang="pt-PT" sz="3200" i="1" dirty="0"/>
              <a:t> </a:t>
            </a:r>
            <a:r>
              <a:rPr lang="pt-PT" sz="3200" i="1" dirty="0" err="1"/>
              <a:t>Discussion</a:t>
            </a:r>
            <a:r>
              <a:rPr lang="pt-PT" sz="3200" i="1" dirty="0"/>
              <a:t> </a:t>
            </a:r>
            <a:r>
              <a:rPr lang="pt-PT" sz="3200" i="1" dirty="0" err="1"/>
              <a:t>of</a:t>
            </a:r>
            <a:r>
              <a:rPr lang="pt-PT" sz="3200" i="1" dirty="0"/>
              <a:t> </a:t>
            </a:r>
            <a:r>
              <a:rPr lang="pt-PT" sz="3200" i="1" dirty="0" err="1"/>
              <a:t>the</a:t>
            </a:r>
            <a:r>
              <a:rPr lang="pt-PT" sz="3200" i="1" dirty="0"/>
              <a:t> TIM </a:t>
            </a:r>
            <a:r>
              <a:rPr lang="pt-PT" sz="3200" i="1" dirty="0" err="1"/>
              <a:t>proposal</a:t>
            </a:r>
            <a:endParaRPr lang="pt-PT" sz="3200" i="1" dirty="0"/>
          </a:p>
          <a:p>
            <a:pPr algn="ctr"/>
            <a:endParaRPr lang="pt-PT" sz="3200" i="1" dirty="0"/>
          </a:p>
          <a:p>
            <a:pPr algn="ctr"/>
            <a:r>
              <a:rPr lang="pt-PT" sz="2000" i="1" dirty="0"/>
              <a:t>João Costa (</a:t>
            </a:r>
            <a:r>
              <a:rPr lang="pt-PT" sz="2000" i="1" dirty="0" err="1"/>
              <a:t>SPEF</a:t>
            </a:r>
            <a:r>
              <a:rPr lang="pt-PT" sz="2000" i="1" dirty="0"/>
              <a:t>), Rose-Marie </a:t>
            </a:r>
            <a:r>
              <a:rPr lang="pt-PT" sz="2000" i="1" dirty="0" err="1"/>
              <a:t>Repond</a:t>
            </a:r>
            <a:r>
              <a:rPr lang="pt-PT" sz="2000" i="1" dirty="0"/>
              <a:t> (</a:t>
            </a:r>
            <a:r>
              <a:rPr lang="pt-PT" sz="2000" i="1" dirty="0" err="1"/>
              <a:t>SFISM</a:t>
            </a:r>
            <a:r>
              <a:rPr lang="pt-PT" sz="2000" i="1" dirty="0"/>
              <a:t>), Martin </a:t>
            </a:r>
            <a:r>
              <a:rPr lang="pt-PT" sz="2000" i="1" dirty="0" err="1"/>
              <a:t>Holzweg</a:t>
            </a:r>
            <a:r>
              <a:rPr lang="pt-PT" sz="2000" i="1" dirty="0"/>
              <a:t> (</a:t>
            </a:r>
            <a:r>
              <a:rPr lang="pt-PT" sz="2000" i="1" dirty="0" err="1"/>
              <a:t>EUPEA</a:t>
            </a:r>
            <a:r>
              <a:rPr lang="pt-PT" sz="2000" i="1" dirty="0"/>
              <a:t>), </a:t>
            </a:r>
            <a:r>
              <a:rPr lang="pt-PT" sz="2000" i="1" dirty="0" err="1"/>
              <a:t>Tamás</a:t>
            </a:r>
            <a:r>
              <a:rPr lang="pt-PT" sz="2000" i="1" dirty="0"/>
              <a:t> </a:t>
            </a:r>
            <a:r>
              <a:rPr lang="pt-PT" sz="2000" i="1" dirty="0" err="1"/>
              <a:t>Csanyí</a:t>
            </a:r>
            <a:r>
              <a:rPr lang="pt-PT" sz="2000" i="1" dirty="0"/>
              <a:t> (</a:t>
            </a:r>
            <a:r>
              <a:rPr lang="pt-PT" sz="2000" i="1" dirty="0" err="1"/>
              <a:t>HSSF</a:t>
            </a:r>
            <a:r>
              <a:rPr lang="pt-PT" sz="2000" i="1" dirty="0"/>
              <a:t>)</a:t>
            </a:r>
          </a:p>
        </p:txBody>
      </p:sp>
      <p:pic>
        <p:nvPicPr>
          <p:cNvPr id="1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864" y="283913"/>
            <a:ext cx="1865376" cy="1379793"/>
          </a:xfrm>
          <a:prstGeom prst="rect">
            <a:avLst/>
          </a:prstGeom>
        </p:spPr>
      </p:pic>
      <p:pic>
        <p:nvPicPr>
          <p:cNvPr id="14" name="Picture 10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18332" y="1222062"/>
            <a:ext cx="1542343" cy="4416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ângulo 14"/>
          <p:cNvSpPr/>
          <p:nvPr/>
        </p:nvSpPr>
        <p:spPr>
          <a:xfrm>
            <a:off x="3803904" y="-4262"/>
            <a:ext cx="5340096" cy="167994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GB" sz="2800" b="1" dirty="0" err="1">
                <a:solidFill>
                  <a:schemeClr val="tx2"/>
                </a:solidFill>
              </a:rPr>
              <a:t>EuPEO</a:t>
            </a:r>
            <a:r>
              <a:rPr lang="en-GB" sz="2800" b="1" dirty="0">
                <a:solidFill>
                  <a:schemeClr val="tx2"/>
                </a:solidFill>
              </a:rPr>
              <a:t> </a:t>
            </a:r>
          </a:p>
          <a:p>
            <a:pPr algn="ctr">
              <a:defRPr/>
            </a:pPr>
            <a:r>
              <a:rPr lang="en-GB" sz="2800" b="1" dirty="0">
                <a:solidFill>
                  <a:schemeClr val="tx2"/>
                </a:solidFill>
              </a:rPr>
              <a:t>3</a:t>
            </a:r>
            <a:r>
              <a:rPr lang="en-GB" sz="2800" b="1" baseline="30000" dirty="0">
                <a:solidFill>
                  <a:schemeClr val="tx2"/>
                </a:solidFill>
              </a:rPr>
              <a:t>rd</a:t>
            </a:r>
            <a:r>
              <a:rPr lang="en-GB" sz="2800" b="1" dirty="0">
                <a:solidFill>
                  <a:schemeClr val="tx2"/>
                </a:solidFill>
              </a:rPr>
              <a:t>  Transnational Project Meeting </a:t>
            </a:r>
          </a:p>
          <a:p>
            <a:pPr algn="ctr">
              <a:defRPr/>
            </a:pPr>
            <a:r>
              <a:rPr lang="en-GB" sz="2800" b="1" dirty="0">
                <a:solidFill>
                  <a:schemeClr val="tx2"/>
                </a:solidFill>
              </a:rPr>
              <a:t>Ljubljana,</a:t>
            </a:r>
            <a:r>
              <a:rPr lang="en-GB" sz="2800" dirty="0">
                <a:solidFill>
                  <a:schemeClr val="tx2"/>
                </a:solidFill>
              </a:rPr>
              <a:t> </a:t>
            </a:r>
            <a:r>
              <a:rPr lang="en-GB" sz="2800" b="1" dirty="0">
                <a:solidFill>
                  <a:schemeClr val="tx2"/>
                </a:solidFill>
              </a:rPr>
              <a:t>25-28 September 2019</a:t>
            </a:r>
            <a:endParaRPr lang="en-GB" altLang="pt-PT" sz="2800" dirty="0">
              <a:solidFill>
                <a:schemeClr val="tx2"/>
              </a:solidFill>
              <a:latin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30421813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6BEBCFC4-0284-4F56-9B2A-C7642D051A7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2307946"/>
            <a:ext cx="7886700" cy="4351338"/>
          </a:xfrm>
        </p:spPr>
        <p:txBody>
          <a:bodyPr>
            <a:normAutofit fontScale="70000" lnSpcReduction="20000"/>
          </a:bodyPr>
          <a:lstStyle/>
          <a:p>
            <a:r>
              <a:rPr lang="sl-SI" dirty="0" err="1"/>
              <a:t>Merge</a:t>
            </a:r>
            <a:r>
              <a:rPr lang="sl-SI" dirty="0"/>
              <a:t> ECQ </a:t>
            </a:r>
            <a:r>
              <a:rPr lang="sl-SI" dirty="0" err="1"/>
              <a:t>and</a:t>
            </a:r>
            <a:r>
              <a:rPr lang="sl-SI" dirty="0"/>
              <a:t> NELAS </a:t>
            </a:r>
            <a:r>
              <a:rPr lang="sl-SI" dirty="0">
                <a:solidFill>
                  <a:schemeClr val="accent6"/>
                </a:solidFill>
              </a:rPr>
              <a:t>(YES)</a:t>
            </a:r>
          </a:p>
          <a:p>
            <a:r>
              <a:rPr lang="sl-SI" dirty="0"/>
              <a:t>Split in to MEA Monitoring </a:t>
            </a:r>
            <a:r>
              <a:rPr lang="sl-SI" dirty="0" err="1"/>
              <a:t>and</a:t>
            </a:r>
            <a:r>
              <a:rPr lang="sl-SI" dirty="0"/>
              <a:t> MEA </a:t>
            </a:r>
            <a:r>
              <a:rPr lang="sl-SI" dirty="0" err="1"/>
              <a:t>Assessment</a:t>
            </a:r>
            <a:r>
              <a:rPr lang="sl-SI" dirty="0"/>
              <a:t> </a:t>
            </a:r>
            <a:r>
              <a:rPr lang="sl-SI" dirty="0">
                <a:solidFill>
                  <a:schemeClr val="accent6"/>
                </a:solidFill>
              </a:rPr>
              <a:t>(</a:t>
            </a:r>
            <a:r>
              <a:rPr lang="sl-SI" dirty="0" err="1">
                <a:solidFill>
                  <a:schemeClr val="accent6"/>
                </a:solidFill>
              </a:rPr>
              <a:t>remain</a:t>
            </a:r>
            <a:r>
              <a:rPr lang="sl-SI" dirty="0">
                <a:solidFill>
                  <a:schemeClr val="accent6"/>
                </a:solidFill>
              </a:rPr>
              <a:t> on original MEA - </a:t>
            </a:r>
            <a:r>
              <a:rPr lang="sl-SI" dirty="0" err="1">
                <a:solidFill>
                  <a:schemeClr val="accent6"/>
                </a:solidFill>
              </a:rPr>
              <a:t>Assessment</a:t>
            </a:r>
            <a:r>
              <a:rPr lang="sl-SI" dirty="0">
                <a:solidFill>
                  <a:schemeClr val="accent6"/>
                </a:solidFill>
              </a:rPr>
              <a:t>)</a:t>
            </a:r>
          </a:p>
          <a:p>
            <a:r>
              <a:rPr lang="sl-SI" dirty="0" err="1"/>
              <a:t>Consider</a:t>
            </a:r>
            <a:r>
              <a:rPr lang="sl-SI" dirty="0"/>
              <a:t> </a:t>
            </a:r>
            <a:r>
              <a:rPr lang="sl-SI" dirty="0" err="1"/>
              <a:t>who</a:t>
            </a:r>
            <a:r>
              <a:rPr lang="sl-SI" dirty="0"/>
              <a:t> </a:t>
            </a:r>
            <a:r>
              <a:rPr lang="sl-SI" dirty="0" err="1"/>
              <a:t>composes</a:t>
            </a:r>
            <a:r>
              <a:rPr lang="sl-SI" dirty="0"/>
              <a:t> </a:t>
            </a:r>
            <a:r>
              <a:rPr lang="sl-SI" dirty="0" err="1"/>
              <a:t>the</a:t>
            </a:r>
            <a:r>
              <a:rPr lang="sl-SI" dirty="0"/>
              <a:t> </a:t>
            </a:r>
            <a:r>
              <a:rPr lang="sl-SI" dirty="0" err="1"/>
              <a:t>sample</a:t>
            </a:r>
            <a:r>
              <a:rPr lang="sl-SI" dirty="0"/>
              <a:t> </a:t>
            </a:r>
            <a:r>
              <a:rPr lang="sl-SI" dirty="0">
                <a:solidFill>
                  <a:schemeClr val="accent6"/>
                </a:solidFill>
              </a:rPr>
              <a:t>(</a:t>
            </a:r>
            <a:r>
              <a:rPr lang="sl-SI" dirty="0" err="1">
                <a:solidFill>
                  <a:schemeClr val="accent6"/>
                </a:solidFill>
              </a:rPr>
              <a:t>submit</a:t>
            </a:r>
            <a:r>
              <a:rPr lang="sl-SI" dirty="0">
                <a:solidFill>
                  <a:schemeClr val="accent6"/>
                </a:solidFill>
              </a:rPr>
              <a:t> to </a:t>
            </a:r>
            <a:r>
              <a:rPr lang="sl-SI" dirty="0" err="1">
                <a:solidFill>
                  <a:schemeClr val="accent6"/>
                </a:solidFill>
              </a:rPr>
              <a:t>the</a:t>
            </a:r>
            <a:r>
              <a:rPr lang="sl-SI" dirty="0">
                <a:solidFill>
                  <a:schemeClr val="accent6"/>
                </a:solidFill>
              </a:rPr>
              <a:t> </a:t>
            </a:r>
            <a:r>
              <a:rPr lang="sl-SI" dirty="0" err="1">
                <a:solidFill>
                  <a:schemeClr val="accent6"/>
                </a:solidFill>
              </a:rPr>
              <a:t>other</a:t>
            </a:r>
            <a:r>
              <a:rPr lang="sl-SI" dirty="0">
                <a:solidFill>
                  <a:schemeClr val="accent6"/>
                </a:solidFill>
              </a:rPr>
              <a:t> </a:t>
            </a:r>
            <a:r>
              <a:rPr lang="sl-SI" dirty="0" err="1">
                <a:solidFill>
                  <a:schemeClr val="accent6"/>
                </a:solidFill>
              </a:rPr>
              <a:t>partners</a:t>
            </a:r>
            <a:r>
              <a:rPr lang="sl-SI" dirty="0">
                <a:solidFill>
                  <a:schemeClr val="accent6"/>
                </a:solidFill>
              </a:rPr>
              <a:t> </a:t>
            </a:r>
            <a:r>
              <a:rPr lang="sl-SI" dirty="0" err="1">
                <a:solidFill>
                  <a:schemeClr val="accent6"/>
                </a:solidFill>
              </a:rPr>
              <a:t>the</a:t>
            </a:r>
            <a:r>
              <a:rPr lang="sl-SI" dirty="0">
                <a:solidFill>
                  <a:schemeClr val="accent6"/>
                </a:solidFill>
              </a:rPr>
              <a:t> 4 </a:t>
            </a:r>
            <a:r>
              <a:rPr lang="sl-SI" dirty="0" err="1">
                <a:solidFill>
                  <a:schemeClr val="accent6"/>
                </a:solidFill>
              </a:rPr>
              <a:t>solutions</a:t>
            </a:r>
            <a:r>
              <a:rPr lang="sl-SI" dirty="0">
                <a:solidFill>
                  <a:schemeClr val="accent6"/>
                </a:solidFill>
              </a:rPr>
              <a:t> </a:t>
            </a:r>
            <a:r>
              <a:rPr lang="sl-SI" dirty="0" err="1">
                <a:solidFill>
                  <a:schemeClr val="accent6"/>
                </a:solidFill>
              </a:rPr>
              <a:t>we</a:t>
            </a:r>
            <a:r>
              <a:rPr lang="sl-SI" dirty="0">
                <a:solidFill>
                  <a:schemeClr val="accent6"/>
                </a:solidFill>
              </a:rPr>
              <a:t> </a:t>
            </a:r>
            <a:r>
              <a:rPr lang="sl-SI" dirty="0" err="1">
                <a:solidFill>
                  <a:schemeClr val="accent6"/>
                </a:solidFill>
              </a:rPr>
              <a:t>raised</a:t>
            </a:r>
            <a:r>
              <a:rPr lang="sl-SI" dirty="0">
                <a:solidFill>
                  <a:schemeClr val="accent6"/>
                </a:solidFill>
              </a:rPr>
              <a:t> </a:t>
            </a:r>
            <a:r>
              <a:rPr lang="sl-SI" dirty="0" err="1">
                <a:solidFill>
                  <a:schemeClr val="accent6"/>
                </a:solidFill>
              </a:rPr>
              <a:t>during</a:t>
            </a:r>
            <a:r>
              <a:rPr lang="sl-SI" dirty="0">
                <a:solidFill>
                  <a:schemeClr val="accent6"/>
                </a:solidFill>
              </a:rPr>
              <a:t> </a:t>
            </a:r>
            <a:r>
              <a:rPr lang="sl-SI" dirty="0" err="1">
                <a:solidFill>
                  <a:schemeClr val="accent6"/>
                </a:solidFill>
              </a:rPr>
              <a:t>the</a:t>
            </a:r>
            <a:r>
              <a:rPr lang="sl-SI" dirty="0">
                <a:solidFill>
                  <a:schemeClr val="accent6"/>
                </a:solidFill>
              </a:rPr>
              <a:t> </a:t>
            </a:r>
            <a:r>
              <a:rPr lang="sl-SI" dirty="0" err="1">
                <a:solidFill>
                  <a:schemeClr val="accent6"/>
                </a:solidFill>
              </a:rPr>
              <a:t>discussion</a:t>
            </a:r>
            <a:r>
              <a:rPr lang="sl-SI" dirty="0">
                <a:solidFill>
                  <a:schemeClr val="accent6"/>
                </a:solidFill>
              </a:rPr>
              <a:t> Google form: </a:t>
            </a:r>
          </a:p>
          <a:p>
            <a:pPr lvl="1"/>
            <a:r>
              <a:rPr lang="sl-SI" dirty="0">
                <a:solidFill>
                  <a:schemeClr val="accent6"/>
                </a:solidFill>
              </a:rPr>
              <a:t>1) only one respondent/national PE association representative); </a:t>
            </a:r>
          </a:p>
          <a:p>
            <a:pPr lvl="1"/>
            <a:r>
              <a:rPr lang="sl-SI" dirty="0">
                <a:solidFill>
                  <a:schemeClr val="accent6"/>
                </a:solidFill>
              </a:rPr>
              <a:t>2) one respondent/national association + validation by 3 other stakeolders (</a:t>
            </a:r>
            <a:r>
              <a:rPr lang="de-DE" dirty="0">
                <a:solidFill>
                  <a:schemeClr val="accent6"/>
                </a:solidFill>
              </a:rPr>
              <a:t>one research unit in higher learning  of PE; one state governmental authority/focal point of monitoring PE; one individual senior expert of evaluation research in PESS</a:t>
            </a:r>
            <a:r>
              <a:rPr lang="sl-SI" dirty="0">
                <a:solidFill>
                  <a:schemeClr val="accent6"/>
                </a:solidFill>
              </a:rPr>
              <a:t>); </a:t>
            </a:r>
          </a:p>
          <a:p>
            <a:pPr lvl="1"/>
            <a:r>
              <a:rPr lang="sl-SI" dirty="0">
                <a:solidFill>
                  <a:schemeClr val="accent6"/>
                </a:solidFill>
              </a:rPr>
              <a:t>3) four respondents to the same entry: national association </a:t>
            </a:r>
            <a:r>
              <a:rPr lang="de-DE" dirty="0">
                <a:solidFill>
                  <a:schemeClr val="accent6"/>
                </a:solidFill>
              </a:rPr>
              <a:t>one research unit in higher learning  of PE; one state governmental authority/focal point of monitoring PE; one individual senior expert of evaluation research in PESS</a:t>
            </a:r>
            <a:r>
              <a:rPr lang="sl-SI" dirty="0">
                <a:solidFill>
                  <a:schemeClr val="accent6"/>
                </a:solidFill>
              </a:rPr>
              <a:t>; </a:t>
            </a:r>
          </a:p>
          <a:p>
            <a:pPr lvl="1"/>
            <a:r>
              <a:rPr lang="sl-SI" dirty="0">
                <a:solidFill>
                  <a:schemeClr val="accent6"/>
                </a:solidFill>
              </a:rPr>
              <a:t>4) four respondents, one entry to each (total of four entries).</a:t>
            </a:r>
          </a:p>
          <a:p>
            <a:endParaRPr lang="sl-SI" dirty="0">
              <a:solidFill>
                <a:schemeClr val="accent6"/>
              </a:solidFill>
            </a:endParaRPr>
          </a:p>
          <a:p>
            <a:r>
              <a:rPr lang="sl-SI" dirty="0"/>
              <a:t>Review specific items (independent of merging) </a:t>
            </a:r>
            <a:r>
              <a:rPr lang="sl-SI" dirty="0">
                <a:solidFill>
                  <a:schemeClr val="accent6"/>
                </a:solidFill>
              </a:rPr>
              <a:t>(maintain and consider the review after the pilot)</a:t>
            </a:r>
          </a:p>
        </p:txBody>
      </p:sp>
      <p:pic>
        <p:nvPicPr>
          <p:cNvPr id="9" name="Picture 2">
            <a:extLst>
              <a:ext uri="{FF2B5EF4-FFF2-40B4-BE49-F238E27FC236}">
                <a16:creationId xmlns:a16="http://schemas.microsoft.com/office/drawing/2014/main" id="{27A10DA9-E41B-4297-B679-957FFE76D61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864" y="283913"/>
            <a:ext cx="1865376" cy="1379793"/>
          </a:xfrm>
          <a:prstGeom prst="rect">
            <a:avLst/>
          </a:prstGeom>
        </p:spPr>
      </p:pic>
      <p:pic>
        <p:nvPicPr>
          <p:cNvPr id="10" name="Picture 107">
            <a:extLst>
              <a:ext uri="{FF2B5EF4-FFF2-40B4-BE49-F238E27FC236}">
                <a16:creationId xmlns:a16="http://schemas.microsoft.com/office/drawing/2014/main" id="{D397DED7-DEB4-4A55-8262-4BC7BC61C16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18332" y="1222062"/>
            <a:ext cx="1542343" cy="4416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Rectângulo 14">
            <a:extLst>
              <a:ext uri="{FF2B5EF4-FFF2-40B4-BE49-F238E27FC236}">
                <a16:creationId xmlns:a16="http://schemas.microsoft.com/office/drawing/2014/main" id="{00271D03-FAA7-401B-89B4-EA46335AC5BE}"/>
              </a:ext>
            </a:extLst>
          </p:cNvPr>
          <p:cNvSpPr/>
          <p:nvPr/>
        </p:nvSpPr>
        <p:spPr>
          <a:xfrm>
            <a:off x="3803904" y="-4262"/>
            <a:ext cx="5340096" cy="167994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GB" sz="2800" b="1" dirty="0" err="1">
                <a:solidFill>
                  <a:schemeClr val="tx2"/>
                </a:solidFill>
              </a:rPr>
              <a:t>EuPEO</a:t>
            </a:r>
            <a:r>
              <a:rPr lang="en-GB" sz="2800" b="1" dirty="0">
                <a:solidFill>
                  <a:schemeClr val="tx2"/>
                </a:solidFill>
              </a:rPr>
              <a:t> </a:t>
            </a:r>
          </a:p>
          <a:p>
            <a:pPr algn="ctr">
              <a:defRPr/>
            </a:pPr>
            <a:r>
              <a:rPr lang="en-GB" sz="2800" b="1" dirty="0">
                <a:solidFill>
                  <a:schemeClr val="tx2"/>
                </a:solidFill>
              </a:rPr>
              <a:t>3</a:t>
            </a:r>
            <a:r>
              <a:rPr lang="en-GB" sz="2800" b="1" baseline="30000" dirty="0">
                <a:solidFill>
                  <a:schemeClr val="tx2"/>
                </a:solidFill>
              </a:rPr>
              <a:t>rd</a:t>
            </a:r>
            <a:r>
              <a:rPr lang="en-GB" sz="2800" b="1" dirty="0">
                <a:solidFill>
                  <a:schemeClr val="tx2"/>
                </a:solidFill>
              </a:rPr>
              <a:t>  Transnational Project Meeting </a:t>
            </a:r>
          </a:p>
          <a:p>
            <a:pPr algn="ctr">
              <a:defRPr/>
            </a:pPr>
            <a:r>
              <a:rPr lang="en-GB" sz="2800" b="1" dirty="0">
                <a:solidFill>
                  <a:schemeClr val="tx2"/>
                </a:solidFill>
              </a:rPr>
              <a:t>Ljubljana,</a:t>
            </a:r>
            <a:r>
              <a:rPr lang="en-GB" sz="2800" dirty="0">
                <a:solidFill>
                  <a:schemeClr val="tx2"/>
                </a:solidFill>
              </a:rPr>
              <a:t> </a:t>
            </a:r>
            <a:r>
              <a:rPr lang="en-GB" sz="2800" b="1" dirty="0">
                <a:solidFill>
                  <a:schemeClr val="tx2"/>
                </a:solidFill>
              </a:rPr>
              <a:t>25-28 September 2019</a:t>
            </a:r>
            <a:endParaRPr lang="en-GB" altLang="pt-PT" sz="2800" dirty="0">
              <a:solidFill>
                <a:schemeClr val="tx2"/>
              </a:solidFill>
              <a:latin typeface="Tahoma" panose="020B0604030504040204" pitchFamily="34" charset="0"/>
            </a:endParaRPr>
          </a:p>
        </p:txBody>
      </p:sp>
      <p:sp>
        <p:nvSpPr>
          <p:cNvPr id="12" name="Retângulo 11">
            <a:extLst>
              <a:ext uri="{FF2B5EF4-FFF2-40B4-BE49-F238E27FC236}">
                <a16:creationId xmlns:a16="http://schemas.microsoft.com/office/drawing/2014/main" id="{C4DAD579-CF68-4600-83BE-6284D035EB87}"/>
              </a:ext>
            </a:extLst>
          </p:cNvPr>
          <p:cNvSpPr/>
          <p:nvPr/>
        </p:nvSpPr>
        <p:spPr>
          <a:xfrm>
            <a:off x="2246409" y="1754993"/>
            <a:ext cx="382521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PT" sz="2400" b="1" dirty="0"/>
              <a:t>Review of </a:t>
            </a:r>
            <a:r>
              <a:rPr lang="pt-PT" sz="2400" b="1" dirty="0" err="1"/>
              <a:t>Decisions</a:t>
            </a:r>
            <a:r>
              <a:rPr lang="pt-PT" sz="2400" b="1" dirty="0"/>
              <a:t> for MEA</a:t>
            </a:r>
          </a:p>
        </p:txBody>
      </p:sp>
    </p:spTree>
    <p:extLst>
      <p:ext uri="{BB962C8B-B14F-4D97-AF65-F5344CB8AC3E}">
        <p14:creationId xmlns:p14="http://schemas.microsoft.com/office/powerpoint/2010/main" val="1173097907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>
            <a:extLst>
              <a:ext uri="{FF2B5EF4-FFF2-40B4-BE49-F238E27FC236}">
                <a16:creationId xmlns:a16="http://schemas.microsoft.com/office/drawing/2014/main" id="{27A10DA9-E41B-4297-B679-957FFE76D61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864" y="283913"/>
            <a:ext cx="1865376" cy="1379793"/>
          </a:xfrm>
          <a:prstGeom prst="rect">
            <a:avLst/>
          </a:prstGeom>
        </p:spPr>
      </p:pic>
      <p:pic>
        <p:nvPicPr>
          <p:cNvPr id="10" name="Picture 107">
            <a:extLst>
              <a:ext uri="{FF2B5EF4-FFF2-40B4-BE49-F238E27FC236}">
                <a16:creationId xmlns:a16="http://schemas.microsoft.com/office/drawing/2014/main" id="{D397DED7-DEB4-4A55-8262-4BC7BC61C16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18332" y="1222062"/>
            <a:ext cx="1542343" cy="4416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Rectângulo 14">
            <a:extLst>
              <a:ext uri="{FF2B5EF4-FFF2-40B4-BE49-F238E27FC236}">
                <a16:creationId xmlns:a16="http://schemas.microsoft.com/office/drawing/2014/main" id="{00271D03-FAA7-401B-89B4-EA46335AC5BE}"/>
              </a:ext>
            </a:extLst>
          </p:cNvPr>
          <p:cNvSpPr/>
          <p:nvPr/>
        </p:nvSpPr>
        <p:spPr>
          <a:xfrm>
            <a:off x="3803904" y="-4262"/>
            <a:ext cx="5340096" cy="167994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GB" sz="2800" b="1" dirty="0" err="1">
                <a:solidFill>
                  <a:schemeClr val="tx2"/>
                </a:solidFill>
              </a:rPr>
              <a:t>EuPEO</a:t>
            </a:r>
            <a:r>
              <a:rPr lang="en-GB" sz="2800" b="1" dirty="0">
                <a:solidFill>
                  <a:schemeClr val="tx2"/>
                </a:solidFill>
              </a:rPr>
              <a:t> </a:t>
            </a:r>
          </a:p>
          <a:p>
            <a:pPr algn="ctr">
              <a:defRPr/>
            </a:pPr>
            <a:r>
              <a:rPr lang="en-GB" sz="2800" b="1" dirty="0">
                <a:solidFill>
                  <a:schemeClr val="tx2"/>
                </a:solidFill>
              </a:rPr>
              <a:t>3</a:t>
            </a:r>
            <a:r>
              <a:rPr lang="en-GB" sz="2800" b="1" baseline="30000" dirty="0">
                <a:solidFill>
                  <a:schemeClr val="tx2"/>
                </a:solidFill>
              </a:rPr>
              <a:t>rd</a:t>
            </a:r>
            <a:r>
              <a:rPr lang="en-GB" sz="2800" b="1" dirty="0">
                <a:solidFill>
                  <a:schemeClr val="tx2"/>
                </a:solidFill>
              </a:rPr>
              <a:t>  Transnational Project Meeting </a:t>
            </a:r>
          </a:p>
          <a:p>
            <a:pPr algn="ctr">
              <a:defRPr/>
            </a:pPr>
            <a:r>
              <a:rPr lang="en-GB" sz="2800" b="1" dirty="0">
                <a:solidFill>
                  <a:schemeClr val="tx2"/>
                </a:solidFill>
              </a:rPr>
              <a:t>Ljubljana,</a:t>
            </a:r>
            <a:r>
              <a:rPr lang="en-GB" sz="2800" dirty="0">
                <a:solidFill>
                  <a:schemeClr val="tx2"/>
                </a:solidFill>
              </a:rPr>
              <a:t> </a:t>
            </a:r>
            <a:r>
              <a:rPr lang="en-GB" sz="2800" b="1" dirty="0">
                <a:solidFill>
                  <a:schemeClr val="tx2"/>
                </a:solidFill>
              </a:rPr>
              <a:t>25-28 September 2019</a:t>
            </a:r>
            <a:endParaRPr lang="en-GB" altLang="pt-PT" sz="2800" dirty="0">
              <a:solidFill>
                <a:schemeClr val="tx2"/>
              </a:solidFill>
              <a:latin typeface="Tahoma" panose="020B0604030504040204" pitchFamily="34" charset="0"/>
            </a:endParaRPr>
          </a:p>
        </p:txBody>
      </p:sp>
      <p:sp>
        <p:nvSpPr>
          <p:cNvPr id="12" name="Retângulo 11">
            <a:extLst>
              <a:ext uri="{FF2B5EF4-FFF2-40B4-BE49-F238E27FC236}">
                <a16:creationId xmlns:a16="http://schemas.microsoft.com/office/drawing/2014/main" id="{C4DAD579-CF68-4600-83BE-6284D035EB87}"/>
              </a:ext>
            </a:extLst>
          </p:cNvPr>
          <p:cNvSpPr/>
          <p:nvPr/>
        </p:nvSpPr>
        <p:spPr>
          <a:xfrm>
            <a:off x="2246409" y="1754993"/>
            <a:ext cx="382521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PT" sz="2400" b="1" dirty="0"/>
              <a:t>Review of </a:t>
            </a:r>
            <a:r>
              <a:rPr lang="pt-PT" sz="2400" b="1" dirty="0" err="1"/>
              <a:t>Decisions</a:t>
            </a:r>
            <a:r>
              <a:rPr lang="pt-PT" sz="2400" b="1" dirty="0"/>
              <a:t> for MEA</a:t>
            </a:r>
          </a:p>
        </p:txBody>
      </p:sp>
      <p:sp>
        <p:nvSpPr>
          <p:cNvPr id="13" name="Označba mesta vsebine 2">
            <a:extLst>
              <a:ext uri="{FF2B5EF4-FFF2-40B4-BE49-F238E27FC236}">
                <a16:creationId xmlns:a16="http://schemas.microsoft.com/office/drawing/2014/main" id="{B1838D6D-6C1C-4905-B278-95830B27332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2307946"/>
            <a:ext cx="7886700" cy="4351338"/>
          </a:xfrm>
        </p:spPr>
        <p:txBody>
          <a:bodyPr>
            <a:normAutofit fontScale="92500" lnSpcReduction="10000"/>
          </a:bodyPr>
          <a:lstStyle/>
          <a:p>
            <a:r>
              <a:rPr lang="pt-PT" dirty="0" err="1"/>
              <a:t>Agreed</a:t>
            </a:r>
            <a:r>
              <a:rPr lang="pt-PT" dirty="0"/>
              <a:t> </a:t>
            </a:r>
            <a:r>
              <a:rPr lang="pt-PT" dirty="0" err="1"/>
              <a:t>inclusion</a:t>
            </a:r>
            <a:r>
              <a:rPr lang="pt-PT" dirty="0"/>
              <a:t> </a:t>
            </a:r>
            <a:r>
              <a:rPr lang="pt-PT" dirty="0" err="1"/>
              <a:t>criteria</a:t>
            </a:r>
            <a:r>
              <a:rPr lang="pt-PT" dirty="0"/>
              <a:t> for NELAS to </a:t>
            </a:r>
            <a:r>
              <a:rPr lang="pt-PT" dirty="0" err="1"/>
              <a:t>be</a:t>
            </a:r>
            <a:r>
              <a:rPr lang="pt-PT" dirty="0"/>
              <a:t> </a:t>
            </a:r>
            <a:r>
              <a:rPr lang="pt-PT" dirty="0" err="1"/>
              <a:t>included</a:t>
            </a:r>
            <a:r>
              <a:rPr lang="pt-PT" dirty="0"/>
              <a:t> in the MEA</a:t>
            </a:r>
            <a:endParaRPr lang="pt-PT" dirty="0">
              <a:solidFill>
                <a:schemeClr val="accent6"/>
              </a:solidFill>
            </a:endParaRPr>
          </a:p>
          <a:p>
            <a:pPr lvl="1"/>
            <a:r>
              <a:rPr lang="pt-PT" dirty="0" err="1"/>
              <a:t>External</a:t>
            </a:r>
            <a:r>
              <a:rPr lang="pt-PT" dirty="0"/>
              <a:t> to School, </a:t>
            </a:r>
            <a:r>
              <a:rPr lang="pt-PT" dirty="0" err="1"/>
              <a:t>Standardised</a:t>
            </a:r>
            <a:r>
              <a:rPr lang="pt-PT" dirty="0"/>
              <a:t> (</a:t>
            </a:r>
            <a:r>
              <a:rPr lang="pt-PT" dirty="0" err="1"/>
              <a:t>related</a:t>
            </a:r>
            <a:r>
              <a:rPr lang="pt-PT" dirty="0"/>
              <a:t> to curriculum </a:t>
            </a:r>
            <a:r>
              <a:rPr lang="pt-PT" dirty="0" err="1"/>
              <a:t>Learning</a:t>
            </a:r>
            <a:r>
              <a:rPr lang="pt-PT" dirty="0"/>
              <a:t> </a:t>
            </a:r>
            <a:r>
              <a:rPr lang="pt-PT" dirty="0" err="1"/>
              <a:t>Outcomes</a:t>
            </a:r>
            <a:r>
              <a:rPr lang="pt-PT" dirty="0"/>
              <a:t>), </a:t>
            </a:r>
            <a:r>
              <a:rPr lang="pt-PT" dirty="0" err="1"/>
              <a:t>During</a:t>
            </a:r>
            <a:r>
              <a:rPr lang="pt-PT" dirty="0"/>
              <a:t> the </a:t>
            </a:r>
            <a:r>
              <a:rPr lang="pt-PT" dirty="0" err="1"/>
              <a:t>compulsory</a:t>
            </a:r>
            <a:r>
              <a:rPr lang="pt-PT" dirty="0"/>
              <a:t> Education + </a:t>
            </a:r>
            <a:r>
              <a:rPr lang="pt-PT" dirty="0" err="1"/>
              <a:t>Implemented</a:t>
            </a:r>
            <a:r>
              <a:rPr lang="pt-PT" dirty="0"/>
              <a:t> as </a:t>
            </a:r>
            <a:r>
              <a:rPr lang="pt-PT" dirty="0" err="1"/>
              <a:t>mandatory</a:t>
            </a:r>
            <a:r>
              <a:rPr lang="pt-PT" dirty="0"/>
              <a:t> </a:t>
            </a:r>
            <a:r>
              <a:rPr lang="pt-PT" dirty="0" err="1"/>
              <a:t>or</a:t>
            </a:r>
            <a:r>
              <a:rPr lang="pt-PT" dirty="0"/>
              <a:t> </a:t>
            </a:r>
            <a:r>
              <a:rPr lang="pt-PT" dirty="0" err="1"/>
              <a:t>elective</a:t>
            </a:r>
            <a:endParaRPr lang="pt-PT" dirty="0"/>
          </a:p>
          <a:p>
            <a:r>
              <a:rPr lang="pt-PT" dirty="0" err="1"/>
              <a:t>During</a:t>
            </a:r>
            <a:r>
              <a:rPr lang="pt-PT" dirty="0"/>
              <a:t> the background </a:t>
            </a:r>
            <a:r>
              <a:rPr lang="pt-PT" dirty="0" err="1"/>
              <a:t>discussion</a:t>
            </a:r>
            <a:r>
              <a:rPr lang="pt-PT" dirty="0"/>
              <a:t>, </a:t>
            </a:r>
            <a:r>
              <a:rPr lang="pt-PT" dirty="0" err="1"/>
              <a:t>focus</a:t>
            </a:r>
            <a:r>
              <a:rPr lang="pt-PT" dirty="0"/>
              <a:t> </a:t>
            </a:r>
            <a:r>
              <a:rPr lang="pt-PT" dirty="0" err="1"/>
              <a:t>EuPEO</a:t>
            </a:r>
            <a:r>
              <a:rPr lang="pt-PT" dirty="0"/>
              <a:t> Team presentations with </a:t>
            </a:r>
            <a:r>
              <a:rPr lang="pt-PT" dirty="0" err="1"/>
              <a:t>references</a:t>
            </a:r>
            <a:endParaRPr lang="pt-PT" dirty="0"/>
          </a:p>
          <a:p>
            <a:r>
              <a:rPr lang="pt-PT" dirty="0"/>
              <a:t>The Manual is written in the perspective of the </a:t>
            </a:r>
            <a:r>
              <a:rPr lang="pt-PT" dirty="0">
                <a:highlight>
                  <a:srgbClr val="FFFF00"/>
                </a:highlight>
              </a:rPr>
              <a:t>National </a:t>
            </a:r>
            <a:r>
              <a:rPr lang="sl-SI" dirty="0" err="1">
                <a:highlight>
                  <a:srgbClr val="FFFF00"/>
                </a:highlight>
              </a:rPr>
              <a:t>EuPEO</a:t>
            </a:r>
            <a:r>
              <a:rPr lang="pt-PT" dirty="0">
                <a:highlight>
                  <a:srgbClr val="FFFF00"/>
                </a:highlight>
              </a:rPr>
              <a:t> point</a:t>
            </a:r>
            <a:r>
              <a:rPr lang="sl-SI" dirty="0">
                <a:highlight>
                  <a:srgbClr val="FFFF00"/>
                </a:highlight>
              </a:rPr>
              <a:t>s</a:t>
            </a:r>
            <a:r>
              <a:rPr lang="pt-PT" dirty="0">
                <a:highlight>
                  <a:srgbClr val="FFFF00"/>
                </a:highlight>
              </a:rPr>
              <a:t> </a:t>
            </a:r>
            <a:r>
              <a:rPr lang="pt-PT" dirty="0"/>
              <a:t>regarding the National use</a:t>
            </a:r>
          </a:p>
          <a:p>
            <a:r>
              <a:rPr lang="pt-PT" dirty="0" err="1"/>
              <a:t>Create</a:t>
            </a:r>
            <a:r>
              <a:rPr lang="pt-PT" dirty="0"/>
              <a:t> a package of </a:t>
            </a:r>
            <a:r>
              <a:rPr lang="pt-PT" dirty="0" err="1"/>
              <a:t>codes</a:t>
            </a:r>
            <a:r>
              <a:rPr lang="pt-PT" dirty="0"/>
              <a:t> for the </a:t>
            </a:r>
            <a:r>
              <a:rPr lang="pt-PT" dirty="0" err="1"/>
              <a:t>pilot</a:t>
            </a:r>
            <a:r>
              <a:rPr lang="pt-PT" dirty="0"/>
              <a:t> to </a:t>
            </a:r>
            <a:r>
              <a:rPr lang="pt-PT" dirty="0" err="1"/>
              <a:t>each</a:t>
            </a:r>
            <a:r>
              <a:rPr lang="pt-PT" dirty="0"/>
              <a:t> country, </a:t>
            </a:r>
            <a:r>
              <a:rPr lang="pt-PT" dirty="0" err="1"/>
              <a:t>considering</a:t>
            </a:r>
            <a:r>
              <a:rPr lang="pt-PT" dirty="0"/>
              <a:t> a </a:t>
            </a:r>
            <a:r>
              <a:rPr lang="pt-PT" dirty="0" err="1"/>
              <a:t>minimum</a:t>
            </a:r>
            <a:r>
              <a:rPr lang="pt-PT" dirty="0"/>
              <a:t> sample of 8 classes (2classes x 4 </a:t>
            </a:r>
            <a:r>
              <a:rPr lang="pt-PT" dirty="0" err="1"/>
              <a:t>schools</a:t>
            </a:r>
            <a:r>
              <a:rPr lang="pt-PT" dirty="0"/>
              <a:t>)</a:t>
            </a:r>
          </a:p>
          <a:p>
            <a:pPr lvl="1"/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270513618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>
            <a:extLst>
              <a:ext uri="{FF2B5EF4-FFF2-40B4-BE49-F238E27FC236}">
                <a16:creationId xmlns:a16="http://schemas.microsoft.com/office/drawing/2014/main" id="{27A10DA9-E41B-4297-B679-957FFE76D61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864" y="283913"/>
            <a:ext cx="1865376" cy="1379793"/>
          </a:xfrm>
          <a:prstGeom prst="rect">
            <a:avLst/>
          </a:prstGeom>
        </p:spPr>
      </p:pic>
      <p:pic>
        <p:nvPicPr>
          <p:cNvPr id="10" name="Picture 107">
            <a:extLst>
              <a:ext uri="{FF2B5EF4-FFF2-40B4-BE49-F238E27FC236}">
                <a16:creationId xmlns:a16="http://schemas.microsoft.com/office/drawing/2014/main" id="{D397DED7-DEB4-4A55-8262-4BC7BC61C16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18332" y="1222062"/>
            <a:ext cx="1542343" cy="4416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Rectângulo 14">
            <a:extLst>
              <a:ext uri="{FF2B5EF4-FFF2-40B4-BE49-F238E27FC236}">
                <a16:creationId xmlns:a16="http://schemas.microsoft.com/office/drawing/2014/main" id="{00271D03-FAA7-401B-89B4-EA46335AC5BE}"/>
              </a:ext>
            </a:extLst>
          </p:cNvPr>
          <p:cNvSpPr/>
          <p:nvPr/>
        </p:nvSpPr>
        <p:spPr>
          <a:xfrm>
            <a:off x="3803904" y="-4262"/>
            <a:ext cx="5340096" cy="167994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GB" sz="2800" b="1" dirty="0" err="1">
                <a:solidFill>
                  <a:schemeClr val="tx2"/>
                </a:solidFill>
              </a:rPr>
              <a:t>EuPEO</a:t>
            </a:r>
            <a:r>
              <a:rPr lang="en-GB" sz="2800" b="1" dirty="0">
                <a:solidFill>
                  <a:schemeClr val="tx2"/>
                </a:solidFill>
              </a:rPr>
              <a:t> </a:t>
            </a:r>
          </a:p>
          <a:p>
            <a:pPr algn="ctr">
              <a:defRPr/>
            </a:pPr>
            <a:r>
              <a:rPr lang="en-GB" sz="2800" b="1" dirty="0">
                <a:solidFill>
                  <a:schemeClr val="tx2"/>
                </a:solidFill>
              </a:rPr>
              <a:t>3</a:t>
            </a:r>
            <a:r>
              <a:rPr lang="en-GB" sz="2800" b="1" baseline="30000" dirty="0">
                <a:solidFill>
                  <a:schemeClr val="tx2"/>
                </a:solidFill>
              </a:rPr>
              <a:t>rd</a:t>
            </a:r>
            <a:r>
              <a:rPr lang="en-GB" sz="2800" b="1" dirty="0">
                <a:solidFill>
                  <a:schemeClr val="tx2"/>
                </a:solidFill>
              </a:rPr>
              <a:t>  Transnational Project Meeting </a:t>
            </a:r>
          </a:p>
          <a:p>
            <a:pPr algn="ctr">
              <a:defRPr/>
            </a:pPr>
            <a:r>
              <a:rPr lang="en-GB" sz="2800" b="1" dirty="0">
                <a:solidFill>
                  <a:schemeClr val="tx2"/>
                </a:solidFill>
              </a:rPr>
              <a:t>Ljubljana,</a:t>
            </a:r>
            <a:r>
              <a:rPr lang="en-GB" sz="2800" dirty="0">
                <a:solidFill>
                  <a:schemeClr val="tx2"/>
                </a:solidFill>
              </a:rPr>
              <a:t> </a:t>
            </a:r>
            <a:r>
              <a:rPr lang="en-GB" sz="2800" b="1" dirty="0">
                <a:solidFill>
                  <a:schemeClr val="tx2"/>
                </a:solidFill>
              </a:rPr>
              <a:t>25-28 September 2019</a:t>
            </a:r>
            <a:endParaRPr lang="en-GB" altLang="pt-PT" sz="2800" dirty="0">
              <a:solidFill>
                <a:schemeClr val="tx2"/>
              </a:solidFill>
              <a:latin typeface="Tahoma" panose="020B0604030504040204" pitchFamily="34" charset="0"/>
            </a:endParaRPr>
          </a:p>
        </p:txBody>
      </p:sp>
      <p:sp>
        <p:nvSpPr>
          <p:cNvPr id="12" name="Retângulo 11">
            <a:extLst>
              <a:ext uri="{FF2B5EF4-FFF2-40B4-BE49-F238E27FC236}">
                <a16:creationId xmlns:a16="http://schemas.microsoft.com/office/drawing/2014/main" id="{C4DAD579-CF68-4600-83BE-6284D035EB87}"/>
              </a:ext>
            </a:extLst>
          </p:cNvPr>
          <p:cNvSpPr/>
          <p:nvPr/>
        </p:nvSpPr>
        <p:spPr>
          <a:xfrm>
            <a:off x="3482357" y="1675682"/>
            <a:ext cx="159607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PT" sz="2400" b="1" dirty="0" err="1"/>
              <a:t>Homework</a:t>
            </a:r>
            <a:endParaRPr lang="pt-PT" sz="2400" b="1" dirty="0"/>
          </a:p>
        </p:txBody>
      </p:sp>
      <p:sp>
        <p:nvSpPr>
          <p:cNvPr id="13" name="Označba mesta vsebine 2">
            <a:extLst>
              <a:ext uri="{FF2B5EF4-FFF2-40B4-BE49-F238E27FC236}">
                <a16:creationId xmlns:a16="http://schemas.microsoft.com/office/drawing/2014/main" id="{B1838D6D-6C1C-4905-B278-95830B27332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3350" y="1993620"/>
            <a:ext cx="7886700" cy="4673879"/>
          </a:xfrm>
        </p:spPr>
        <p:txBody>
          <a:bodyPr>
            <a:normAutofit fontScale="92500" lnSpcReduction="10000"/>
          </a:bodyPr>
          <a:lstStyle/>
          <a:p>
            <a:r>
              <a:rPr lang="pt-PT" dirty="0" err="1"/>
              <a:t>Translations</a:t>
            </a:r>
            <a:r>
              <a:rPr lang="pt-PT" dirty="0"/>
              <a:t>:</a:t>
            </a:r>
          </a:p>
          <a:p>
            <a:pPr lvl="1"/>
            <a:r>
              <a:rPr lang="pt-PT" dirty="0"/>
              <a:t>2 </a:t>
            </a:r>
            <a:r>
              <a:rPr lang="pt-PT" dirty="0" err="1"/>
              <a:t>information</a:t>
            </a:r>
            <a:r>
              <a:rPr lang="pt-PT" dirty="0"/>
              <a:t> </a:t>
            </a:r>
            <a:r>
              <a:rPr lang="pt-PT" dirty="0" err="1"/>
              <a:t>letters</a:t>
            </a:r>
            <a:endParaRPr lang="pt-PT" dirty="0"/>
          </a:p>
          <a:p>
            <a:pPr lvl="1"/>
            <a:r>
              <a:rPr lang="pt-PT" dirty="0"/>
              <a:t>3 </a:t>
            </a:r>
            <a:r>
              <a:rPr lang="pt-PT" dirty="0" err="1"/>
              <a:t>informed</a:t>
            </a:r>
            <a:r>
              <a:rPr lang="pt-PT" dirty="0"/>
              <a:t> </a:t>
            </a:r>
            <a:r>
              <a:rPr lang="pt-PT" dirty="0" err="1"/>
              <a:t>consents</a:t>
            </a:r>
            <a:endParaRPr lang="pt-PT" dirty="0"/>
          </a:p>
          <a:p>
            <a:pPr lvl="1"/>
            <a:r>
              <a:rPr lang="pt-PT" dirty="0"/>
              <a:t>1 data </a:t>
            </a:r>
            <a:r>
              <a:rPr lang="pt-PT" dirty="0" err="1"/>
              <a:t>protection</a:t>
            </a:r>
            <a:r>
              <a:rPr lang="pt-PT" dirty="0"/>
              <a:t> </a:t>
            </a:r>
            <a:r>
              <a:rPr lang="pt-PT" dirty="0" err="1"/>
              <a:t>policy</a:t>
            </a:r>
            <a:endParaRPr lang="pt-PT" dirty="0"/>
          </a:p>
          <a:p>
            <a:pPr lvl="1"/>
            <a:r>
              <a:rPr lang="pt-PT" dirty="0"/>
              <a:t>MEA and TIM (when </a:t>
            </a:r>
            <a:r>
              <a:rPr lang="pt-PT" dirty="0" err="1"/>
              <a:t>submitted</a:t>
            </a:r>
            <a:r>
              <a:rPr lang="pt-PT" dirty="0"/>
              <a:t>)</a:t>
            </a:r>
          </a:p>
          <a:p>
            <a:pPr lvl="1"/>
            <a:r>
              <a:rPr lang="pt-PT" dirty="0"/>
              <a:t>IO1 in </a:t>
            </a:r>
            <a:r>
              <a:rPr lang="pt-PT" dirty="0" err="1"/>
              <a:t>Slovenian</a:t>
            </a:r>
            <a:endParaRPr lang="pt-PT" dirty="0"/>
          </a:p>
          <a:p>
            <a:r>
              <a:rPr lang="pt-PT" dirty="0" err="1"/>
              <a:t>Sending</a:t>
            </a:r>
            <a:r>
              <a:rPr lang="pt-PT" dirty="0"/>
              <a:t>/</a:t>
            </a:r>
            <a:r>
              <a:rPr lang="pt-PT" dirty="0" err="1"/>
              <a:t>Verification</a:t>
            </a:r>
            <a:endParaRPr lang="pt-PT" dirty="0"/>
          </a:p>
          <a:p>
            <a:pPr lvl="1"/>
            <a:r>
              <a:rPr lang="pt-PT" dirty="0" err="1"/>
              <a:t>Timesheets</a:t>
            </a:r>
            <a:endParaRPr lang="pt-PT" dirty="0"/>
          </a:p>
          <a:p>
            <a:pPr lvl="1"/>
            <a:r>
              <a:rPr lang="pt-PT" dirty="0" err="1"/>
              <a:t>Tertiary</a:t>
            </a:r>
            <a:r>
              <a:rPr lang="pt-PT" dirty="0"/>
              <a:t> </a:t>
            </a:r>
            <a:r>
              <a:rPr lang="pt-PT" dirty="0" err="1"/>
              <a:t>Reports</a:t>
            </a:r>
            <a:endParaRPr lang="pt-PT" dirty="0"/>
          </a:p>
          <a:p>
            <a:pPr lvl="1"/>
            <a:r>
              <a:rPr lang="pt-PT" dirty="0"/>
              <a:t>IO1 Ireland</a:t>
            </a:r>
            <a:endParaRPr lang="sl-SI" dirty="0"/>
          </a:p>
          <a:p>
            <a:pPr marL="457200" lvl="1" indent="0" algn="ctr">
              <a:buNone/>
            </a:pPr>
            <a:endParaRPr lang="sl-SI" dirty="0"/>
          </a:p>
          <a:p>
            <a:pPr marL="457200" lvl="1" indent="0" algn="ctr">
              <a:buNone/>
            </a:pPr>
            <a:r>
              <a:rPr lang="sl-SI" dirty="0" err="1"/>
              <a:t>Include</a:t>
            </a:r>
            <a:r>
              <a:rPr lang="sl-SI" dirty="0"/>
              <a:t> </a:t>
            </a:r>
            <a:r>
              <a:rPr lang="sl-SI" dirty="0" err="1"/>
              <a:t>the</a:t>
            </a:r>
            <a:r>
              <a:rPr lang="sl-SI" dirty="0"/>
              <a:t> </a:t>
            </a:r>
            <a:r>
              <a:rPr lang="sl-SI" dirty="0" err="1"/>
              <a:t>links</a:t>
            </a:r>
            <a:r>
              <a:rPr lang="sl-SI" dirty="0"/>
              <a:t> to </a:t>
            </a:r>
            <a:r>
              <a:rPr lang="sl-SI" dirty="0" err="1"/>
              <a:t>organised</a:t>
            </a:r>
            <a:r>
              <a:rPr lang="sl-SI" dirty="0"/>
              <a:t> </a:t>
            </a:r>
            <a:r>
              <a:rPr lang="sl-SI" dirty="0" err="1"/>
              <a:t>shared</a:t>
            </a:r>
            <a:r>
              <a:rPr lang="sl-SI" dirty="0"/>
              <a:t> </a:t>
            </a:r>
            <a:r>
              <a:rPr lang="sl-SI" dirty="0" err="1"/>
              <a:t>google</a:t>
            </a:r>
            <a:r>
              <a:rPr lang="sl-SI" dirty="0"/>
              <a:t> </a:t>
            </a:r>
            <a:r>
              <a:rPr lang="sl-SI" dirty="0" err="1"/>
              <a:t>drive</a:t>
            </a:r>
            <a:endParaRPr lang="sl-SI" dirty="0"/>
          </a:p>
          <a:p>
            <a:pPr marL="457200" lvl="1" indent="0" algn="ctr">
              <a:buNone/>
            </a:pPr>
            <a:r>
              <a:rPr lang="sl-SI" dirty="0" err="1"/>
              <a:t>Provide</a:t>
            </a:r>
            <a:r>
              <a:rPr lang="sl-SI" dirty="0"/>
              <a:t> a </a:t>
            </a:r>
            <a:r>
              <a:rPr lang="sl-SI" dirty="0" err="1"/>
              <a:t>medium</a:t>
            </a:r>
            <a:r>
              <a:rPr lang="sl-SI" dirty="0"/>
              <a:t> to </a:t>
            </a:r>
            <a:r>
              <a:rPr lang="sl-SI" dirty="0" err="1"/>
              <a:t>track</a:t>
            </a:r>
            <a:r>
              <a:rPr lang="sl-SI" dirty="0"/>
              <a:t> </a:t>
            </a:r>
            <a:r>
              <a:rPr lang="sl-SI" dirty="0" err="1"/>
              <a:t>the</a:t>
            </a:r>
            <a:r>
              <a:rPr lang="sl-SI" dirty="0"/>
              <a:t> status </a:t>
            </a:r>
            <a:r>
              <a:rPr lang="sl-SI" dirty="0" err="1"/>
              <a:t>of</a:t>
            </a:r>
            <a:r>
              <a:rPr lang="sl-SI" dirty="0"/>
              <a:t> </a:t>
            </a:r>
            <a:r>
              <a:rPr lang="sl-SI" dirty="0" err="1"/>
              <a:t>work</a:t>
            </a:r>
            <a:r>
              <a:rPr lang="sl-SI" dirty="0"/>
              <a:t> </a:t>
            </a:r>
            <a:r>
              <a:rPr lang="sl-SI" dirty="0" err="1"/>
              <a:t>by</a:t>
            </a:r>
            <a:r>
              <a:rPr lang="sl-SI" dirty="0"/>
              <a:t> partner </a:t>
            </a:r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3619984312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tângulo 16"/>
          <p:cNvSpPr/>
          <p:nvPr/>
        </p:nvSpPr>
        <p:spPr>
          <a:xfrm>
            <a:off x="54864" y="1911275"/>
            <a:ext cx="9089136" cy="40626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5400" b="1" dirty="0" err="1"/>
              <a:t>27th</a:t>
            </a:r>
            <a:r>
              <a:rPr lang="pt-BR" sz="5400" b="1" dirty="0"/>
              <a:t> </a:t>
            </a:r>
            <a:r>
              <a:rPr lang="pt-BR" sz="5400" b="1" dirty="0" err="1"/>
              <a:t>September</a:t>
            </a:r>
            <a:endParaRPr lang="pt-BR" sz="5400" b="1" dirty="0"/>
          </a:p>
          <a:p>
            <a:pPr algn="ctr"/>
            <a:r>
              <a:rPr lang="pt-BR" sz="5400" b="1" dirty="0"/>
              <a:t>(2:30 </a:t>
            </a:r>
            <a:r>
              <a:rPr lang="pt-BR" sz="5400" b="1" dirty="0" err="1"/>
              <a:t>am</a:t>
            </a:r>
            <a:r>
              <a:rPr lang="pt-BR" sz="5400" b="1" dirty="0"/>
              <a:t> – 7:00 </a:t>
            </a:r>
            <a:r>
              <a:rPr lang="pt-BR" sz="5400" b="1" dirty="0" err="1"/>
              <a:t>pm</a:t>
            </a:r>
            <a:r>
              <a:rPr lang="pt-BR" sz="5400" b="1" dirty="0"/>
              <a:t>)</a:t>
            </a:r>
          </a:p>
          <a:p>
            <a:pPr algn="ctr"/>
            <a:endParaRPr lang="pt-BR" sz="5400" b="1" dirty="0"/>
          </a:p>
          <a:p>
            <a:pPr algn="ctr"/>
            <a:r>
              <a:rPr lang="pt-PT" sz="3200" i="1" dirty="0" err="1"/>
              <a:t>Preparation</a:t>
            </a:r>
            <a:r>
              <a:rPr lang="pt-PT" sz="3200" i="1" dirty="0"/>
              <a:t> of the of the TIM </a:t>
            </a:r>
            <a:r>
              <a:rPr lang="pt-PT" sz="3200" i="1" dirty="0" err="1"/>
              <a:t>Pilot</a:t>
            </a:r>
            <a:endParaRPr lang="pt-PT" sz="3200" i="1" dirty="0"/>
          </a:p>
          <a:p>
            <a:pPr algn="ctr"/>
            <a:endParaRPr lang="pt-PT" sz="3200" i="1" dirty="0"/>
          </a:p>
          <a:p>
            <a:pPr algn="ctr"/>
            <a:r>
              <a:rPr lang="pt-PT" sz="3200" i="1" dirty="0"/>
              <a:t>All</a:t>
            </a:r>
          </a:p>
        </p:txBody>
      </p:sp>
      <p:pic>
        <p:nvPicPr>
          <p:cNvPr id="1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864" y="283913"/>
            <a:ext cx="1865376" cy="1379793"/>
          </a:xfrm>
          <a:prstGeom prst="rect">
            <a:avLst/>
          </a:prstGeom>
        </p:spPr>
      </p:pic>
      <p:pic>
        <p:nvPicPr>
          <p:cNvPr id="14" name="Picture 10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18332" y="1222062"/>
            <a:ext cx="1542343" cy="4416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ângulo 14"/>
          <p:cNvSpPr/>
          <p:nvPr/>
        </p:nvSpPr>
        <p:spPr>
          <a:xfrm>
            <a:off x="3803904" y="-4262"/>
            <a:ext cx="5340096" cy="167994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GB" sz="2800" b="1" dirty="0" err="1">
                <a:solidFill>
                  <a:schemeClr val="tx2"/>
                </a:solidFill>
              </a:rPr>
              <a:t>EuPEO</a:t>
            </a:r>
            <a:r>
              <a:rPr lang="en-GB" sz="2800" b="1" dirty="0">
                <a:solidFill>
                  <a:schemeClr val="tx2"/>
                </a:solidFill>
              </a:rPr>
              <a:t> </a:t>
            </a:r>
          </a:p>
          <a:p>
            <a:pPr algn="ctr">
              <a:defRPr/>
            </a:pPr>
            <a:r>
              <a:rPr lang="en-GB" sz="2800" b="1" dirty="0">
                <a:solidFill>
                  <a:schemeClr val="tx2"/>
                </a:solidFill>
              </a:rPr>
              <a:t>3</a:t>
            </a:r>
            <a:r>
              <a:rPr lang="en-GB" sz="2800" b="1" baseline="30000" dirty="0">
                <a:solidFill>
                  <a:schemeClr val="tx2"/>
                </a:solidFill>
              </a:rPr>
              <a:t>rd</a:t>
            </a:r>
            <a:r>
              <a:rPr lang="en-GB" sz="2800" b="1" dirty="0">
                <a:solidFill>
                  <a:schemeClr val="tx2"/>
                </a:solidFill>
              </a:rPr>
              <a:t>  Transnational Project Meeting </a:t>
            </a:r>
          </a:p>
          <a:p>
            <a:pPr algn="ctr">
              <a:defRPr/>
            </a:pPr>
            <a:r>
              <a:rPr lang="en-GB" sz="2800" b="1" dirty="0">
                <a:solidFill>
                  <a:schemeClr val="tx2"/>
                </a:solidFill>
              </a:rPr>
              <a:t>Ljubljana,</a:t>
            </a:r>
            <a:r>
              <a:rPr lang="en-GB" sz="2800" dirty="0">
                <a:solidFill>
                  <a:schemeClr val="tx2"/>
                </a:solidFill>
              </a:rPr>
              <a:t> </a:t>
            </a:r>
            <a:r>
              <a:rPr lang="en-GB" sz="2800" b="1" dirty="0">
                <a:solidFill>
                  <a:schemeClr val="tx2"/>
                </a:solidFill>
              </a:rPr>
              <a:t>25-28 September 2019</a:t>
            </a:r>
            <a:endParaRPr lang="en-GB" altLang="pt-PT" sz="2800" dirty="0">
              <a:solidFill>
                <a:schemeClr val="tx2"/>
              </a:solidFill>
              <a:latin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188285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>
            <a:extLst>
              <a:ext uri="{FF2B5EF4-FFF2-40B4-BE49-F238E27FC236}">
                <a16:creationId xmlns:a16="http://schemas.microsoft.com/office/drawing/2014/main" id="{27A10DA9-E41B-4297-B679-957FFE76D61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864" y="283913"/>
            <a:ext cx="1865376" cy="1379793"/>
          </a:xfrm>
          <a:prstGeom prst="rect">
            <a:avLst/>
          </a:prstGeom>
        </p:spPr>
      </p:pic>
      <p:pic>
        <p:nvPicPr>
          <p:cNvPr id="10" name="Picture 107">
            <a:extLst>
              <a:ext uri="{FF2B5EF4-FFF2-40B4-BE49-F238E27FC236}">
                <a16:creationId xmlns:a16="http://schemas.microsoft.com/office/drawing/2014/main" id="{D397DED7-DEB4-4A55-8262-4BC7BC61C16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18332" y="1222062"/>
            <a:ext cx="1542343" cy="4416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Rectângulo 14">
            <a:extLst>
              <a:ext uri="{FF2B5EF4-FFF2-40B4-BE49-F238E27FC236}">
                <a16:creationId xmlns:a16="http://schemas.microsoft.com/office/drawing/2014/main" id="{00271D03-FAA7-401B-89B4-EA46335AC5BE}"/>
              </a:ext>
            </a:extLst>
          </p:cNvPr>
          <p:cNvSpPr/>
          <p:nvPr/>
        </p:nvSpPr>
        <p:spPr>
          <a:xfrm>
            <a:off x="3803904" y="-4262"/>
            <a:ext cx="5340096" cy="167994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GB" sz="2800" b="1" dirty="0" err="1">
                <a:solidFill>
                  <a:schemeClr val="tx2"/>
                </a:solidFill>
              </a:rPr>
              <a:t>EuPEO</a:t>
            </a:r>
            <a:r>
              <a:rPr lang="en-GB" sz="2800" b="1" dirty="0">
                <a:solidFill>
                  <a:schemeClr val="tx2"/>
                </a:solidFill>
              </a:rPr>
              <a:t> </a:t>
            </a:r>
          </a:p>
          <a:p>
            <a:pPr algn="ctr">
              <a:defRPr/>
            </a:pPr>
            <a:r>
              <a:rPr lang="en-GB" sz="2800" b="1" dirty="0">
                <a:solidFill>
                  <a:schemeClr val="tx2"/>
                </a:solidFill>
              </a:rPr>
              <a:t>3</a:t>
            </a:r>
            <a:r>
              <a:rPr lang="en-GB" sz="2800" b="1" baseline="30000" dirty="0">
                <a:solidFill>
                  <a:schemeClr val="tx2"/>
                </a:solidFill>
              </a:rPr>
              <a:t>rd</a:t>
            </a:r>
            <a:r>
              <a:rPr lang="en-GB" sz="2800" b="1" dirty="0">
                <a:solidFill>
                  <a:schemeClr val="tx2"/>
                </a:solidFill>
              </a:rPr>
              <a:t>  Transnational Project Meeting </a:t>
            </a:r>
          </a:p>
          <a:p>
            <a:pPr algn="ctr">
              <a:defRPr/>
            </a:pPr>
            <a:r>
              <a:rPr lang="en-GB" sz="2800" b="1" dirty="0">
                <a:solidFill>
                  <a:schemeClr val="tx2"/>
                </a:solidFill>
              </a:rPr>
              <a:t>Ljubljana,</a:t>
            </a:r>
            <a:r>
              <a:rPr lang="en-GB" sz="2800" dirty="0">
                <a:solidFill>
                  <a:schemeClr val="tx2"/>
                </a:solidFill>
              </a:rPr>
              <a:t> </a:t>
            </a:r>
            <a:r>
              <a:rPr lang="en-GB" sz="2800" b="1" dirty="0">
                <a:solidFill>
                  <a:schemeClr val="tx2"/>
                </a:solidFill>
              </a:rPr>
              <a:t>25-28 September 2019</a:t>
            </a:r>
            <a:endParaRPr lang="en-GB" altLang="pt-PT" sz="2800" dirty="0">
              <a:solidFill>
                <a:schemeClr val="tx2"/>
              </a:solidFill>
              <a:latin typeface="Tahoma" panose="020B0604030504040204" pitchFamily="34" charset="0"/>
            </a:endParaRPr>
          </a:p>
        </p:txBody>
      </p:sp>
      <p:sp>
        <p:nvSpPr>
          <p:cNvPr id="12" name="Retângulo 11">
            <a:extLst>
              <a:ext uri="{FF2B5EF4-FFF2-40B4-BE49-F238E27FC236}">
                <a16:creationId xmlns:a16="http://schemas.microsoft.com/office/drawing/2014/main" id="{C4DAD579-CF68-4600-83BE-6284D035EB87}"/>
              </a:ext>
            </a:extLst>
          </p:cNvPr>
          <p:cNvSpPr/>
          <p:nvPr/>
        </p:nvSpPr>
        <p:spPr>
          <a:xfrm>
            <a:off x="2246409" y="1754993"/>
            <a:ext cx="372640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PT" sz="2400" b="1" dirty="0"/>
              <a:t>Review of Decisions for </a:t>
            </a:r>
            <a:r>
              <a:rPr lang="sl-SI" sz="2400" b="1" dirty="0"/>
              <a:t>TIM</a:t>
            </a:r>
            <a:endParaRPr lang="pt-PT" sz="2400" b="1" dirty="0"/>
          </a:p>
        </p:txBody>
      </p:sp>
      <p:sp>
        <p:nvSpPr>
          <p:cNvPr id="13" name="Označba mesta vsebine 2">
            <a:extLst>
              <a:ext uri="{FF2B5EF4-FFF2-40B4-BE49-F238E27FC236}">
                <a16:creationId xmlns:a16="http://schemas.microsoft.com/office/drawing/2014/main" id="{B1838D6D-6C1C-4905-B278-95830B27332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2307946"/>
            <a:ext cx="7886700" cy="4351338"/>
          </a:xfrm>
        </p:spPr>
        <p:txBody>
          <a:bodyPr>
            <a:normAutofit/>
          </a:bodyPr>
          <a:lstStyle/>
          <a:p>
            <a:r>
              <a:rPr lang="sl-SI" dirty="0" err="1"/>
              <a:t>EuLAS</a:t>
            </a:r>
            <a:r>
              <a:rPr lang="sl-SI" dirty="0"/>
              <a:t> – Pupil:</a:t>
            </a:r>
          </a:p>
          <a:p>
            <a:pPr lvl="1"/>
            <a:r>
              <a:rPr lang="sl-SI" dirty="0" err="1"/>
              <a:t>only</a:t>
            </a:r>
            <a:r>
              <a:rPr lang="sl-SI" dirty="0"/>
              <a:t> </a:t>
            </a:r>
            <a:r>
              <a:rPr lang="sl-SI" dirty="0" err="1"/>
              <a:t>with</a:t>
            </a:r>
            <a:r>
              <a:rPr lang="sl-SI" dirty="0"/>
              <a:t> </a:t>
            </a:r>
            <a:r>
              <a:rPr lang="sl-SI" dirty="0" err="1"/>
              <a:t>self-perception</a:t>
            </a:r>
            <a:endParaRPr lang="sl-SI" dirty="0"/>
          </a:p>
          <a:p>
            <a:pPr lvl="1"/>
            <a:r>
              <a:rPr lang="sl-SI" dirty="0" err="1"/>
              <a:t>Self-perception</a:t>
            </a:r>
            <a:r>
              <a:rPr lang="sl-SI" dirty="0"/>
              <a:t> </a:t>
            </a:r>
            <a:r>
              <a:rPr lang="sl-SI" dirty="0" err="1"/>
              <a:t>tool</a:t>
            </a:r>
            <a:r>
              <a:rPr lang="sl-SI" dirty="0"/>
              <a:t> is PSDQ 21 </a:t>
            </a:r>
            <a:r>
              <a:rPr lang="sl-SI" dirty="0" err="1"/>
              <a:t>items</a:t>
            </a:r>
            <a:endParaRPr lang="sl-SI" dirty="0"/>
          </a:p>
          <a:p>
            <a:r>
              <a:rPr lang="sl-SI" dirty="0"/>
              <a:t>1 </a:t>
            </a:r>
            <a:r>
              <a:rPr lang="sl-SI" dirty="0" err="1"/>
              <a:t>session</a:t>
            </a:r>
            <a:r>
              <a:rPr lang="sl-SI" dirty="0"/>
              <a:t> </a:t>
            </a:r>
            <a:r>
              <a:rPr lang="sl-SI" dirty="0" err="1"/>
              <a:t>for</a:t>
            </a:r>
            <a:r>
              <a:rPr lang="sl-SI" dirty="0"/>
              <a:t> </a:t>
            </a:r>
            <a:r>
              <a:rPr lang="sl-SI" dirty="0" err="1"/>
              <a:t>the</a:t>
            </a:r>
            <a:r>
              <a:rPr lang="sl-SI" dirty="0"/>
              <a:t> pupil data </a:t>
            </a:r>
            <a:r>
              <a:rPr lang="sl-SI" dirty="0" err="1"/>
              <a:t>collection</a:t>
            </a:r>
            <a:r>
              <a:rPr lang="sl-SI" dirty="0"/>
              <a:t> on </a:t>
            </a:r>
            <a:r>
              <a:rPr lang="sl-SI" dirty="0" err="1"/>
              <a:t>the</a:t>
            </a:r>
            <a:r>
              <a:rPr lang="sl-SI" dirty="0"/>
              <a:t> EPQ </a:t>
            </a:r>
            <a:r>
              <a:rPr lang="sl-SI" dirty="0" err="1"/>
              <a:t>and</a:t>
            </a:r>
            <a:r>
              <a:rPr lang="sl-SI" dirty="0"/>
              <a:t> </a:t>
            </a:r>
            <a:r>
              <a:rPr lang="sl-SI" dirty="0" err="1"/>
              <a:t>EuLAS</a:t>
            </a:r>
            <a:r>
              <a:rPr lang="sl-SI" dirty="0"/>
              <a:t>-P</a:t>
            </a:r>
          </a:p>
          <a:p>
            <a:r>
              <a:rPr lang="sl-SI" dirty="0"/>
              <a:t>EPQ </a:t>
            </a:r>
            <a:r>
              <a:rPr lang="sl-SI" dirty="0" err="1"/>
              <a:t>and</a:t>
            </a:r>
            <a:r>
              <a:rPr lang="sl-SI" dirty="0"/>
              <a:t> </a:t>
            </a:r>
            <a:r>
              <a:rPr lang="sl-SI" dirty="0" err="1"/>
              <a:t>EuLAS</a:t>
            </a:r>
            <a:r>
              <a:rPr lang="sl-SI" dirty="0"/>
              <a:t>-P in one </a:t>
            </a:r>
            <a:r>
              <a:rPr lang="sl-SI" dirty="0" err="1"/>
              <a:t>tool</a:t>
            </a:r>
            <a:endParaRPr lang="sl-SI" dirty="0"/>
          </a:p>
          <a:p>
            <a:r>
              <a:rPr lang="sl-SI" dirty="0" err="1"/>
              <a:t>EuLAS</a:t>
            </a:r>
            <a:r>
              <a:rPr lang="sl-SI" dirty="0"/>
              <a:t> – </a:t>
            </a:r>
            <a:r>
              <a:rPr lang="sl-SI" dirty="0" err="1"/>
              <a:t>Teacher</a:t>
            </a:r>
            <a:endParaRPr lang="sl-SI" dirty="0"/>
          </a:p>
          <a:p>
            <a:pPr lvl="1"/>
            <a:r>
              <a:rPr lang="sl-SI" dirty="0" err="1"/>
              <a:t>Uses</a:t>
            </a:r>
            <a:r>
              <a:rPr lang="sl-SI" dirty="0"/>
              <a:t> </a:t>
            </a:r>
            <a:r>
              <a:rPr lang="sl-SI" dirty="0" err="1"/>
              <a:t>students</a:t>
            </a:r>
            <a:r>
              <a:rPr lang="sl-SI" dirty="0"/>
              <a:t> </a:t>
            </a:r>
            <a:r>
              <a:rPr lang="sl-SI" dirty="0" err="1"/>
              <a:t>codes</a:t>
            </a:r>
            <a:endParaRPr lang="sl-SI" dirty="0"/>
          </a:p>
          <a:p>
            <a:pPr lvl="1"/>
            <a:r>
              <a:rPr lang="sl-SI" dirty="0" err="1"/>
              <a:t>Completes</a:t>
            </a:r>
            <a:r>
              <a:rPr lang="sl-SI" dirty="0"/>
              <a:t> HRF </a:t>
            </a:r>
            <a:r>
              <a:rPr lang="sl-SI" dirty="0" err="1"/>
              <a:t>and</a:t>
            </a:r>
            <a:r>
              <a:rPr lang="sl-SI" dirty="0"/>
              <a:t> PA</a:t>
            </a:r>
          </a:p>
          <a:p>
            <a:endParaRPr lang="sl-SI" dirty="0"/>
          </a:p>
          <a:p>
            <a:endParaRPr lang="pt-PT" dirty="0"/>
          </a:p>
          <a:p>
            <a:pPr lvl="1"/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215396470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864" y="283913"/>
            <a:ext cx="1865376" cy="1379793"/>
          </a:xfrm>
          <a:prstGeom prst="rect">
            <a:avLst/>
          </a:prstGeom>
        </p:spPr>
      </p:pic>
      <p:pic>
        <p:nvPicPr>
          <p:cNvPr id="14" name="Picture 10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18332" y="1222062"/>
            <a:ext cx="1542343" cy="4416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Imagem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2401" y="1222062"/>
            <a:ext cx="9144000" cy="6461615"/>
          </a:xfrm>
          <a:prstGeom prst="rect">
            <a:avLst/>
          </a:prstGeom>
        </p:spPr>
      </p:pic>
      <p:sp>
        <p:nvSpPr>
          <p:cNvPr id="7" name="Rectângulo 14"/>
          <p:cNvSpPr/>
          <p:nvPr/>
        </p:nvSpPr>
        <p:spPr>
          <a:xfrm>
            <a:off x="3803904" y="-4262"/>
            <a:ext cx="5340096" cy="167994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GB" sz="2800" b="1" dirty="0" err="1">
                <a:solidFill>
                  <a:schemeClr val="tx2"/>
                </a:solidFill>
              </a:rPr>
              <a:t>EuPEO</a:t>
            </a:r>
            <a:r>
              <a:rPr lang="en-GB" sz="2800" b="1" dirty="0">
                <a:solidFill>
                  <a:schemeClr val="tx2"/>
                </a:solidFill>
              </a:rPr>
              <a:t> </a:t>
            </a:r>
          </a:p>
          <a:p>
            <a:pPr algn="ctr">
              <a:defRPr/>
            </a:pPr>
            <a:r>
              <a:rPr lang="en-GB" sz="2800" b="1" dirty="0">
                <a:solidFill>
                  <a:schemeClr val="tx2"/>
                </a:solidFill>
              </a:rPr>
              <a:t>3</a:t>
            </a:r>
            <a:r>
              <a:rPr lang="en-GB" sz="2800" b="1" baseline="30000" dirty="0">
                <a:solidFill>
                  <a:schemeClr val="tx2"/>
                </a:solidFill>
              </a:rPr>
              <a:t>rd</a:t>
            </a:r>
            <a:r>
              <a:rPr lang="en-GB" sz="2800" b="1" dirty="0">
                <a:solidFill>
                  <a:schemeClr val="tx2"/>
                </a:solidFill>
              </a:rPr>
              <a:t>  Transnational Project Meeting </a:t>
            </a:r>
          </a:p>
          <a:p>
            <a:pPr algn="ctr">
              <a:defRPr/>
            </a:pPr>
            <a:r>
              <a:rPr lang="en-GB" sz="2800" b="1" dirty="0">
                <a:solidFill>
                  <a:schemeClr val="tx2"/>
                </a:solidFill>
              </a:rPr>
              <a:t>Ljubljana,</a:t>
            </a:r>
            <a:r>
              <a:rPr lang="en-GB" sz="2800" dirty="0">
                <a:solidFill>
                  <a:schemeClr val="tx2"/>
                </a:solidFill>
              </a:rPr>
              <a:t> </a:t>
            </a:r>
            <a:r>
              <a:rPr lang="en-GB" sz="2800" b="1" dirty="0">
                <a:solidFill>
                  <a:schemeClr val="tx2"/>
                </a:solidFill>
              </a:rPr>
              <a:t>25-28 September 2019</a:t>
            </a:r>
            <a:endParaRPr lang="en-GB" altLang="pt-PT" sz="2800" dirty="0">
              <a:solidFill>
                <a:schemeClr val="tx2"/>
              </a:solidFill>
              <a:latin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0068719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tângulo 16"/>
          <p:cNvSpPr/>
          <p:nvPr/>
        </p:nvSpPr>
        <p:spPr>
          <a:xfrm>
            <a:off x="54864" y="1911275"/>
            <a:ext cx="9089136" cy="38779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5400" b="1" dirty="0" err="1"/>
              <a:t>28th</a:t>
            </a:r>
            <a:r>
              <a:rPr lang="pt-BR" sz="5400" b="1" dirty="0"/>
              <a:t> </a:t>
            </a:r>
            <a:r>
              <a:rPr lang="pt-BR" sz="5400" b="1" dirty="0" err="1"/>
              <a:t>September</a:t>
            </a:r>
            <a:endParaRPr lang="pt-BR" sz="5400" b="1" dirty="0"/>
          </a:p>
          <a:p>
            <a:pPr algn="ctr"/>
            <a:r>
              <a:rPr lang="pt-BR" sz="5400" b="1" dirty="0"/>
              <a:t>(9:00 </a:t>
            </a:r>
            <a:r>
              <a:rPr lang="pt-BR" sz="5400" b="1" dirty="0" err="1"/>
              <a:t>am</a:t>
            </a:r>
            <a:r>
              <a:rPr lang="pt-BR" sz="5400" b="1" dirty="0"/>
              <a:t> – 1:00 </a:t>
            </a:r>
            <a:r>
              <a:rPr lang="pt-BR" sz="5400" b="1" dirty="0" err="1"/>
              <a:t>pm</a:t>
            </a:r>
            <a:r>
              <a:rPr lang="pt-BR" sz="5400" b="1" dirty="0"/>
              <a:t>)</a:t>
            </a:r>
          </a:p>
          <a:p>
            <a:pPr algn="ctr"/>
            <a:endParaRPr lang="pt-BR" sz="5400" b="1" dirty="0"/>
          </a:p>
          <a:p>
            <a:pPr algn="ctr"/>
            <a:r>
              <a:rPr lang="pt-PT" sz="3200" dirty="0" err="1"/>
              <a:t>Review</a:t>
            </a:r>
            <a:r>
              <a:rPr lang="pt-PT" sz="3200" dirty="0"/>
              <a:t> </a:t>
            </a:r>
            <a:r>
              <a:rPr lang="pt-PT" sz="3200" dirty="0" err="1"/>
              <a:t>and</a:t>
            </a:r>
            <a:r>
              <a:rPr lang="pt-PT" sz="3200" dirty="0"/>
              <a:t> </a:t>
            </a:r>
            <a:r>
              <a:rPr lang="pt-PT" sz="3200" dirty="0" err="1"/>
              <a:t>scheduling</a:t>
            </a:r>
            <a:r>
              <a:rPr lang="pt-PT" sz="3200" dirty="0"/>
              <a:t> </a:t>
            </a:r>
            <a:r>
              <a:rPr lang="pt-PT" sz="3200" dirty="0" err="1"/>
              <a:t>of</a:t>
            </a:r>
            <a:r>
              <a:rPr lang="pt-PT" sz="3200" dirty="0"/>
              <a:t> </a:t>
            </a:r>
            <a:r>
              <a:rPr lang="pt-PT" sz="3200" dirty="0" err="1"/>
              <a:t>the</a:t>
            </a:r>
            <a:r>
              <a:rPr lang="pt-PT" sz="3200" dirty="0"/>
              <a:t> general </a:t>
            </a:r>
            <a:r>
              <a:rPr lang="pt-PT" sz="3200" dirty="0" err="1"/>
              <a:t>workflow</a:t>
            </a:r>
            <a:endParaRPr lang="pt-PT" sz="3200" dirty="0"/>
          </a:p>
          <a:p>
            <a:pPr algn="ctr"/>
            <a:endParaRPr lang="pt-PT" sz="3200" dirty="0"/>
          </a:p>
          <a:p>
            <a:pPr algn="ctr"/>
            <a:r>
              <a:rPr lang="pt-PT" sz="2000" dirty="0"/>
              <a:t>Marcos Onofre (FMH), João Costa (</a:t>
            </a:r>
            <a:r>
              <a:rPr lang="pt-PT" sz="2000" dirty="0" err="1"/>
              <a:t>SPEF</a:t>
            </a:r>
            <a:r>
              <a:rPr lang="pt-PT" sz="2000" dirty="0"/>
              <a:t>) &amp; </a:t>
            </a:r>
            <a:r>
              <a:rPr lang="pt-PT" sz="2000" dirty="0" err="1"/>
              <a:t>All</a:t>
            </a:r>
            <a:endParaRPr lang="pt-PT" sz="2000" dirty="0"/>
          </a:p>
        </p:txBody>
      </p:sp>
      <p:pic>
        <p:nvPicPr>
          <p:cNvPr id="1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864" y="283913"/>
            <a:ext cx="1865376" cy="1379793"/>
          </a:xfrm>
          <a:prstGeom prst="rect">
            <a:avLst/>
          </a:prstGeom>
        </p:spPr>
      </p:pic>
      <p:pic>
        <p:nvPicPr>
          <p:cNvPr id="14" name="Picture 10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18332" y="1222062"/>
            <a:ext cx="1542343" cy="4416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ângulo 14"/>
          <p:cNvSpPr/>
          <p:nvPr/>
        </p:nvSpPr>
        <p:spPr>
          <a:xfrm>
            <a:off x="3803904" y="-4262"/>
            <a:ext cx="5340096" cy="167994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GB" sz="2800" b="1" dirty="0" err="1">
                <a:solidFill>
                  <a:schemeClr val="tx2"/>
                </a:solidFill>
              </a:rPr>
              <a:t>EuPEO</a:t>
            </a:r>
            <a:r>
              <a:rPr lang="en-GB" sz="2800" b="1" dirty="0">
                <a:solidFill>
                  <a:schemeClr val="tx2"/>
                </a:solidFill>
              </a:rPr>
              <a:t> </a:t>
            </a:r>
          </a:p>
          <a:p>
            <a:pPr algn="ctr">
              <a:defRPr/>
            </a:pPr>
            <a:r>
              <a:rPr lang="en-GB" sz="2800" b="1" dirty="0">
                <a:solidFill>
                  <a:schemeClr val="tx2"/>
                </a:solidFill>
              </a:rPr>
              <a:t>3</a:t>
            </a:r>
            <a:r>
              <a:rPr lang="en-GB" sz="2800" b="1" baseline="30000" dirty="0">
                <a:solidFill>
                  <a:schemeClr val="tx2"/>
                </a:solidFill>
              </a:rPr>
              <a:t>rd</a:t>
            </a:r>
            <a:r>
              <a:rPr lang="en-GB" sz="2800" b="1" dirty="0">
                <a:solidFill>
                  <a:schemeClr val="tx2"/>
                </a:solidFill>
              </a:rPr>
              <a:t>  Transnational Project Meeting </a:t>
            </a:r>
          </a:p>
          <a:p>
            <a:pPr algn="ctr">
              <a:defRPr/>
            </a:pPr>
            <a:r>
              <a:rPr lang="en-GB" sz="2800" b="1" dirty="0">
                <a:solidFill>
                  <a:schemeClr val="tx2"/>
                </a:solidFill>
              </a:rPr>
              <a:t>Ljubljana,</a:t>
            </a:r>
            <a:r>
              <a:rPr lang="en-GB" sz="2800" dirty="0">
                <a:solidFill>
                  <a:schemeClr val="tx2"/>
                </a:solidFill>
              </a:rPr>
              <a:t> </a:t>
            </a:r>
            <a:r>
              <a:rPr lang="en-GB" sz="2800" b="1" dirty="0">
                <a:solidFill>
                  <a:schemeClr val="tx2"/>
                </a:solidFill>
              </a:rPr>
              <a:t>25-28 September 2019</a:t>
            </a:r>
            <a:endParaRPr lang="en-GB" altLang="pt-PT" sz="2800" dirty="0">
              <a:solidFill>
                <a:schemeClr val="tx2"/>
              </a:solidFill>
              <a:latin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87938294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>
            <a:extLst>
              <a:ext uri="{FF2B5EF4-FFF2-40B4-BE49-F238E27FC236}">
                <a16:creationId xmlns:a16="http://schemas.microsoft.com/office/drawing/2014/main" id="{27A10DA9-E41B-4297-B679-957FFE76D61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864" y="283913"/>
            <a:ext cx="1865376" cy="1379793"/>
          </a:xfrm>
          <a:prstGeom prst="rect">
            <a:avLst/>
          </a:prstGeom>
        </p:spPr>
      </p:pic>
      <p:pic>
        <p:nvPicPr>
          <p:cNvPr id="10" name="Picture 107">
            <a:extLst>
              <a:ext uri="{FF2B5EF4-FFF2-40B4-BE49-F238E27FC236}">
                <a16:creationId xmlns:a16="http://schemas.microsoft.com/office/drawing/2014/main" id="{D397DED7-DEB4-4A55-8262-4BC7BC61C16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18332" y="1222062"/>
            <a:ext cx="1542343" cy="4416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Rectângulo 14">
            <a:extLst>
              <a:ext uri="{FF2B5EF4-FFF2-40B4-BE49-F238E27FC236}">
                <a16:creationId xmlns:a16="http://schemas.microsoft.com/office/drawing/2014/main" id="{00271D03-FAA7-401B-89B4-EA46335AC5BE}"/>
              </a:ext>
            </a:extLst>
          </p:cNvPr>
          <p:cNvSpPr/>
          <p:nvPr/>
        </p:nvSpPr>
        <p:spPr>
          <a:xfrm>
            <a:off x="3803904" y="-4262"/>
            <a:ext cx="5340096" cy="167994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GB" sz="2800" b="1" dirty="0" err="1">
                <a:solidFill>
                  <a:schemeClr val="tx2"/>
                </a:solidFill>
              </a:rPr>
              <a:t>EuPEO</a:t>
            </a:r>
            <a:r>
              <a:rPr lang="en-GB" sz="2800" b="1" dirty="0">
                <a:solidFill>
                  <a:schemeClr val="tx2"/>
                </a:solidFill>
              </a:rPr>
              <a:t> </a:t>
            </a:r>
          </a:p>
          <a:p>
            <a:pPr algn="ctr">
              <a:defRPr/>
            </a:pPr>
            <a:r>
              <a:rPr lang="en-GB" sz="2800" b="1" dirty="0">
                <a:solidFill>
                  <a:schemeClr val="tx2"/>
                </a:solidFill>
              </a:rPr>
              <a:t>3</a:t>
            </a:r>
            <a:r>
              <a:rPr lang="en-GB" sz="2800" b="1" baseline="30000" dirty="0">
                <a:solidFill>
                  <a:schemeClr val="tx2"/>
                </a:solidFill>
              </a:rPr>
              <a:t>rd</a:t>
            </a:r>
            <a:r>
              <a:rPr lang="en-GB" sz="2800" b="1" dirty="0">
                <a:solidFill>
                  <a:schemeClr val="tx2"/>
                </a:solidFill>
              </a:rPr>
              <a:t>  Transnational Project Meeting </a:t>
            </a:r>
          </a:p>
          <a:p>
            <a:pPr algn="ctr">
              <a:defRPr/>
            </a:pPr>
            <a:r>
              <a:rPr lang="en-GB" sz="2800" b="1" dirty="0">
                <a:solidFill>
                  <a:schemeClr val="tx2"/>
                </a:solidFill>
              </a:rPr>
              <a:t>Ljubljana,</a:t>
            </a:r>
            <a:r>
              <a:rPr lang="en-GB" sz="2800" dirty="0">
                <a:solidFill>
                  <a:schemeClr val="tx2"/>
                </a:solidFill>
              </a:rPr>
              <a:t> </a:t>
            </a:r>
            <a:r>
              <a:rPr lang="en-GB" sz="2800" b="1" dirty="0">
                <a:solidFill>
                  <a:schemeClr val="tx2"/>
                </a:solidFill>
              </a:rPr>
              <a:t>25-28 September 2019</a:t>
            </a:r>
            <a:endParaRPr lang="en-GB" altLang="pt-PT" sz="2800" dirty="0">
              <a:solidFill>
                <a:schemeClr val="tx2"/>
              </a:solidFill>
              <a:latin typeface="Tahoma" panose="020B0604030504040204" pitchFamily="34" charset="0"/>
            </a:endParaRPr>
          </a:p>
        </p:txBody>
      </p:sp>
      <p:sp>
        <p:nvSpPr>
          <p:cNvPr id="12" name="Retângulo 11">
            <a:extLst>
              <a:ext uri="{FF2B5EF4-FFF2-40B4-BE49-F238E27FC236}">
                <a16:creationId xmlns:a16="http://schemas.microsoft.com/office/drawing/2014/main" id="{C4DAD579-CF68-4600-83BE-6284D035EB87}"/>
              </a:ext>
            </a:extLst>
          </p:cNvPr>
          <p:cNvSpPr/>
          <p:nvPr/>
        </p:nvSpPr>
        <p:spPr>
          <a:xfrm>
            <a:off x="2989359" y="1656574"/>
            <a:ext cx="271439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l-SI" sz="2400" b="1" dirty="0" err="1"/>
              <a:t>Workflow</a:t>
            </a:r>
            <a:r>
              <a:rPr lang="sl-SI" sz="2400" b="1" dirty="0"/>
              <a:t> </a:t>
            </a:r>
            <a:r>
              <a:rPr lang="sl-SI" sz="2400" b="1" dirty="0" err="1"/>
              <a:t>Decisions</a:t>
            </a:r>
            <a:endParaRPr lang="pt-PT" sz="2400" b="1" dirty="0"/>
          </a:p>
        </p:txBody>
      </p:sp>
      <p:sp>
        <p:nvSpPr>
          <p:cNvPr id="13" name="Označba mesta vsebine 2">
            <a:extLst>
              <a:ext uri="{FF2B5EF4-FFF2-40B4-BE49-F238E27FC236}">
                <a16:creationId xmlns:a16="http://schemas.microsoft.com/office/drawing/2014/main" id="{B1838D6D-6C1C-4905-B278-95830B27332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3374" y="1772152"/>
            <a:ext cx="8181975" cy="473523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sl-SI" dirty="0" err="1"/>
              <a:t>Timeline</a:t>
            </a:r>
            <a:endParaRPr lang="sl-SI" dirty="0"/>
          </a:p>
          <a:p>
            <a:pPr lvl="1"/>
            <a:endParaRPr lang="sl-SI" dirty="0"/>
          </a:p>
          <a:p>
            <a:endParaRPr lang="sl-SI" dirty="0"/>
          </a:p>
          <a:p>
            <a:endParaRPr lang="pt-PT" dirty="0"/>
          </a:p>
          <a:p>
            <a:pPr lvl="1"/>
            <a:endParaRPr lang="pt-PT" dirty="0"/>
          </a:p>
        </p:txBody>
      </p:sp>
      <p:graphicFrame>
        <p:nvGraphicFramePr>
          <p:cNvPr id="2" name="Tabela 1">
            <a:extLst>
              <a:ext uri="{FF2B5EF4-FFF2-40B4-BE49-F238E27FC236}">
                <a16:creationId xmlns:a16="http://schemas.microsoft.com/office/drawing/2014/main" id="{5F913507-763F-49B8-9AD7-87B1A2C62AB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78201770"/>
              </p:ext>
            </p:extLst>
          </p:nvPr>
        </p:nvGraphicFramePr>
        <p:xfrm>
          <a:off x="329938" y="2300141"/>
          <a:ext cx="8414011" cy="429676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699512">
                  <a:extLst>
                    <a:ext uri="{9D8B030D-6E8A-4147-A177-3AD203B41FA5}">
                      <a16:colId xmlns:a16="http://schemas.microsoft.com/office/drawing/2014/main" val="2034731348"/>
                    </a:ext>
                  </a:extLst>
                </a:gridCol>
                <a:gridCol w="1714499">
                  <a:extLst>
                    <a:ext uri="{9D8B030D-6E8A-4147-A177-3AD203B41FA5}">
                      <a16:colId xmlns:a16="http://schemas.microsoft.com/office/drawing/2014/main" val="1168267729"/>
                    </a:ext>
                  </a:extLst>
                </a:gridCol>
              </a:tblGrid>
              <a:tr h="361031">
                <a:tc>
                  <a:txBody>
                    <a:bodyPr/>
                    <a:lstStyle/>
                    <a:p>
                      <a:pPr algn="ctr"/>
                      <a:r>
                        <a:rPr lang="sl-SI" dirty="0" err="1"/>
                        <a:t>Task</a:t>
                      </a:r>
                      <a:endParaRPr lang="sl-SI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l-SI" dirty="0" err="1"/>
                        <a:t>Deadline</a:t>
                      </a:r>
                      <a:endParaRPr lang="sl-SI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24105131"/>
                  </a:ext>
                </a:extLst>
              </a:tr>
              <a:tr h="618691">
                <a:tc>
                  <a:txBody>
                    <a:bodyPr/>
                    <a:lstStyle/>
                    <a:p>
                      <a:r>
                        <a:rPr lang="en-US" dirty="0"/>
                        <a:t>Translation of </a:t>
                      </a:r>
                      <a:r>
                        <a:rPr lang="sl-SI" dirty="0"/>
                        <a:t>Data </a:t>
                      </a:r>
                      <a:r>
                        <a:rPr lang="sl-SI" dirty="0" err="1"/>
                        <a:t>Protection</a:t>
                      </a:r>
                      <a:r>
                        <a:rPr lang="sl-SI" dirty="0"/>
                        <a:t> </a:t>
                      </a:r>
                      <a:r>
                        <a:rPr lang="sl-SI" dirty="0" err="1"/>
                        <a:t>Policy</a:t>
                      </a:r>
                      <a:r>
                        <a:rPr lang="sl-SI" dirty="0"/>
                        <a:t>, </a:t>
                      </a:r>
                      <a:r>
                        <a:rPr lang="sl-SI" dirty="0" err="1"/>
                        <a:t>Info</a:t>
                      </a:r>
                      <a:r>
                        <a:rPr lang="sl-SI" dirty="0"/>
                        <a:t> </a:t>
                      </a:r>
                      <a:r>
                        <a:rPr lang="sl-SI" dirty="0" err="1"/>
                        <a:t>Letters</a:t>
                      </a:r>
                      <a:r>
                        <a:rPr lang="sl-SI" dirty="0"/>
                        <a:t> </a:t>
                      </a:r>
                      <a:r>
                        <a:rPr lang="sl-SI" dirty="0" err="1"/>
                        <a:t>and</a:t>
                      </a:r>
                      <a:r>
                        <a:rPr lang="sl-SI" dirty="0"/>
                        <a:t> </a:t>
                      </a:r>
                      <a:r>
                        <a:rPr lang="sl-SI" dirty="0" err="1"/>
                        <a:t>Informed</a:t>
                      </a:r>
                      <a:r>
                        <a:rPr lang="sl-SI" dirty="0"/>
                        <a:t> </a:t>
                      </a:r>
                      <a:r>
                        <a:rPr lang="sl-SI" dirty="0" err="1"/>
                        <a:t>Consents</a:t>
                      </a:r>
                      <a:r>
                        <a:rPr lang="sl-SI" dirty="0"/>
                        <a:t>, PSDQ</a:t>
                      </a:r>
                      <a:r>
                        <a:rPr lang="en-US" dirty="0"/>
                        <a:t> (see homework</a:t>
                      </a:r>
                      <a:r>
                        <a:rPr lang="sl-SI" dirty="0"/>
                        <a:t> / </a:t>
                      </a:r>
                      <a:r>
                        <a:rPr lang="sl-SI" dirty="0" err="1"/>
                        <a:t>google</a:t>
                      </a:r>
                      <a:r>
                        <a:rPr lang="sl-SI" dirty="0"/>
                        <a:t> </a:t>
                      </a:r>
                      <a:r>
                        <a:rPr lang="sl-SI" dirty="0" err="1"/>
                        <a:t>drive</a:t>
                      </a:r>
                      <a:r>
                        <a:rPr lang="en-US" dirty="0"/>
                        <a:t>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l-SI" dirty="0"/>
                        <a:t>11th </a:t>
                      </a:r>
                      <a:r>
                        <a:rPr lang="sl-SI" dirty="0" err="1"/>
                        <a:t>Oct</a:t>
                      </a:r>
                      <a:endParaRPr lang="sl-SI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11671419"/>
                  </a:ext>
                </a:extLst>
              </a:tr>
              <a:tr h="1414150">
                <a:tc>
                  <a:txBody>
                    <a:bodyPr/>
                    <a:lstStyle/>
                    <a:p>
                      <a:r>
                        <a:rPr lang="en-US" dirty="0"/>
                        <a:t>Finishing IO3 and IO4 protocol</a:t>
                      </a:r>
                      <a:endParaRPr lang="sl-SI" dirty="0"/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sl-SI" dirty="0" err="1"/>
                        <a:t>Adjustments</a:t>
                      </a:r>
                      <a:r>
                        <a:rPr lang="sl-SI" dirty="0"/>
                        <a:t> </a:t>
                      </a:r>
                      <a:r>
                        <a:rPr lang="sl-SI" dirty="0" err="1"/>
                        <a:t>from</a:t>
                      </a:r>
                      <a:r>
                        <a:rPr lang="sl-SI" dirty="0"/>
                        <a:t> Ljubljana Meeting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sl-SI" dirty="0" err="1"/>
                        <a:t>Translation</a:t>
                      </a:r>
                      <a:r>
                        <a:rPr lang="sl-SI" dirty="0"/>
                        <a:t> </a:t>
                      </a:r>
                      <a:r>
                        <a:rPr lang="sl-SI" dirty="0" err="1"/>
                        <a:t>of</a:t>
                      </a:r>
                      <a:r>
                        <a:rPr lang="sl-SI" dirty="0"/>
                        <a:t> MEA </a:t>
                      </a:r>
                      <a:r>
                        <a:rPr lang="sl-SI" dirty="0" err="1"/>
                        <a:t>and</a:t>
                      </a:r>
                      <a:r>
                        <a:rPr lang="sl-SI" dirty="0"/>
                        <a:t> TIM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sl-SI" dirty="0" err="1"/>
                        <a:t>Digitation</a:t>
                      </a:r>
                      <a:r>
                        <a:rPr lang="sl-SI" dirty="0"/>
                        <a:t> </a:t>
                      </a:r>
                      <a:r>
                        <a:rPr lang="sl-SI" dirty="0" err="1"/>
                        <a:t>of</a:t>
                      </a:r>
                      <a:r>
                        <a:rPr lang="sl-SI" dirty="0"/>
                        <a:t> MEA </a:t>
                      </a:r>
                      <a:r>
                        <a:rPr lang="sl-SI" dirty="0" err="1"/>
                        <a:t>and</a:t>
                      </a:r>
                      <a:r>
                        <a:rPr lang="sl-SI" dirty="0"/>
                        <a:t> TIM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sl-SI" dirty="0" err="1"/>
                        <a:t>Verification</a:t>
                      </a:r>
                      <a:r>
                        <a:rPr lang="sl-SI" dirty="0"/>
                        <a:t> </a:t>
                      </a:r>
                      <a:r>
                        <a:rPr lang="sl-SI" dirty="0" err="1"/>
                        <a:t>of</a:t>
                      </a:r>
                      <a:r>
                        <a:rPr lang="sl-SI" dirty="0"/>
                        <a:t> MEA </a:t>
                      </a:r>
                      <a:r>
                        <a:rPr lang="sl-SI" dirty="0" err="1"/>
                        <a:t>and</a:t>
                      </a:r>
                      <a:r>
                        <a:rPr lang="sl-SI" dirty="0"/>
                        <a:t> TIM (</a:t>
                      </a:r>
                      <a:r>
                        <a:rPr lang="sl-SI" dirty="0" err="1"/>
                        <a:t>online</a:t>
                      </a:r>
                      <a:r>
                        <a:rPr lang="sl-SI" dirty="0"/>
                        <a:t> </a:t>
                      </a:r>
                      <a:r>
                        <a:rPr lang="sl-SI" dirty="0" err="1"/>
                        <a:t>tools</a:t>
                      </a:r>
                      <a:r>
                        <a:rPr lang="sl-SI" dirty="0"/>
                        <a:t> </a:t>
                      </a:r>
                      <a:r>
                        <a:rPr lang="sl-SI" dirty="0" err="1"/>
                        <a:t>and</a:t>
                      </a:r>
                      <a:r>
                        <a:rPr lang="sl-SI" dirty="0"/>
                        <a:t> </a:t>
                      </a:r>
                      <a:r>
                        <a:rPr lang="sl-SI" dirty="0" err="1"/>
                        <a:t>paper</a:t>
                      </a:r>
                      <a:r>
                        <a:rPr lang="sl-SI" dirty="0"/>
                        <a:t> </a:t>
                      </a:r>
                      <a:r>
                        <a:rPr lang="sl-SI" dirty="0" err="1"/>
                        <a:t>documents</a:t>
                      </a:r>
                      <a:r>
                        <a:rPr lang="sl-SI" dirty="0"/>
                        <a:t>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sl-SI" dirty="0"/>
                    </a:p>
                    <a:p>
                      <a:r>
                        <a:rPr lang="sl-SI" dirty="0"/>
                        <a:t>4th </a:t>
                      </a:r>
                      <a:r>
                        <a:rPr lang="sl-SI" dirty="0" err="1"/>
                        <a:t>Oct</a:t>
                      </a:r>
                      <a:endParaRPr lang="sl-SI" dirty="0"/>
                    </a:p>
                    <a:p>
                      <a:r>
                        <a:rPr lang="sl-SI" dirty="0"/>
                        <a:t>18th </a:t>
                      </a:r>
                      <a:r>
                        <a:rPr lang="sl-SI" dirty="0" err="1"/>
                        <a:t>Oct</a:t>
                      </a:r>
                      <a:endParaRPr lang="sl-SI" dirty="0"/>
                    </a:p>
                    <a:p>
                      <a:r>
                        <a:rPr lang="sl-SI" dirty="0"/>
                        <a:t>25th </a:t>
                      </a:r>
                      <a:r>
                        <a:rPr lang="sl-SI" dirty="0" err="1"/>
                        <a:t>Oct</a:t>
                      </a:r>
                      <a:endParaRPr lang="sl-SI" dirty="0"/>
                    </a:p>
                    <a:p>
                      <a:r>
                        <a:rPr lang="sl-SI" dirty="0"/>
                        <a:t>1st Nov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15115101"/>
                  </a:ext>
                </a:extLst>
              </a:tr>
              <a:tr h="380482">
                <a:tc>
                  <a:txBody>
                    <a:bodyPr/>
                    <a:lstStyle/>
                    <a:p>
                      <a:r>
                        <a:rPr lang="en-US" dirty="0"/>
                        <a:t>Establish the School </a:t>
                      </a:r>
                      <a:r>
                        <a:rPr lang="en-US" dirty="0" err="1"/>
                        <a:t>EuPEO</a:t>
                      </a:r>
                      <a:r>
                        <a:rPr lang="en-US" dirty="0"/>
                        <a:t> Partner for the sample of the pilot stage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l-SI" dirty="0"/>
                        <a:t>1st Nov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9434020"/>
                  </a:ext>
                </a:extLst>
              </a:tr>
              <a:tr h="625568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Ensure Ethical Approvals from relevant bodies 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(responsibility of national teams to store the documents)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l-SI" dirty="0"/>
                        <a:t>As </a:t>
                      </a:r>
                      <a:r>
                        <a:rPr lang="sl-SI" dirty="0" err="1"/>
                        <a:t>soon</a:t>
                      </a:r>
                      <a:r>
                        <a:rPr lang="sl-SI" dirty="0"/>
                        <a:t> as </a:t>
                      </a:r>
                      <a:r>
                        <a:rPr lang="sl-SI" dirty="0" err="1"/>
                        <a:t>possible</a:t>
                      </a:r>
                      <a:endParaRPr lang="sl-SI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32958000"/>
                  </a:ext>
                </a:extLst>
              </a:tr>
              <a:tr h="807323">
                <a:tc>
                  <a:txBody>
                    <a:bodyPr/>
                    <a:lstStyle/>
                    <a:p>
                      <a:r>
                        <a:rPr lang="sl-SI" dirty="0" err="1"/>
                        <a:t>EuPEO</a:t>
                      </a:r>
                      <a:r>
                        <a:rPr lang="sl-SI" dirty="0"/>
                        <a:t> Data </a:t>
                      </a:r>
                      <a:r>
                        <a:rPr lang="sl-SI" dirty="0" err="1"/>
                        <a:t>Collection</a:t>
                      </a:r>
                      <a:endParaRPr lang="sl-SI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l-SI" sz="1600" dirty="0"/>
                        <a:t>4th November to</a:t>
                      </a:r>
                    </a:p>
                    <a:p>
                      <a:r>
                        <a:rPr lang="sl-SI" sz="1600" dirty="0"/>
                        <a:t>31st December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6479578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11639383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>
            <a:extLst>
              <a:ext uri="{FF2B5EF4-FFF2-40B4-BE49-F238E27FC236}">
                <a16:creationId xmlns:a16="http://schemas.microsoft.com/office/drawing/2014/main" id="{27A10DA9-E41B-4297-B679-957FFE76D61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864" y="283913"/>
            <a:ext cx="1865376" cy="1379793"/>
          </a:xfrm>
          <a:prstGeom prst="rect">
            <a:avLst/>
          </a:prstGeom>
        </p:spPr>
      </p:pic>
      <p:pic>
        <p:nvPicPr>
          <p:cNvPr id="10" name="Picture 107">
            <a:extLst>
              <a:ext uri="{FF2B5EF4-FFF2-40B4-BE49-F238E27FC236}">
                <a16:creationId xmlns:a16="http://schemas.microsoft.com/office/drawing/2014/main" id="{D397DED7-DEB4-4A55-8262-4BC7BC61C16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18332" y="1222062"/>
            <a:ext cx="1542343" cy="4416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Rectângulo 14">
            <a:extLst>
              <a:ext uri="{FF2B5EF4-FFF2-40B4-BE49-F238E27FC236}">
                <a16:creationId xmlns:a16="http://schemas.microsoft.com/office/drawing/2014/main" id="{00271D03-FAA7-401B-89B4-EA46335AC5BE}"/>
              </a:ext>
            </a:extLst>
          </p:cNvPr>
          <p:cNvSpPr/>
          <p:nvPr/>
        </p:nvSpPr>
        <p:spPr>
          <a:xfrm>
            <a:off x="3803904" y="-4262"/>
            <a:ext cx="5340096" cy="167994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GB" sz="2800" b="1" dirty="0" err="1">
                <a:solidFill>
                  <a:schemeClr val="tx2"/>
                </a:solidFill>
              </a:rPr>
              <a:t>EuPEO</a:t>
            </a:r>
            <a:r>
              <a:rPr lang="en-GB" sz="2800" b="1" dirty="0">
                <a:solidFill>
                  <a:schemeClr val="tx2"/>
                </a:solidFill>
              </a:rPr>
              <a:t> </a:t>
            </a:r>
          </a:p>
          <a:p>
            <a:pPr algn="ctr">
              <a:defRPr/>
            </a:pPr>
            <a:r>
              <a:rPr lang="en-GB" sz="2800" b="1" dirty="0">
                <a:solidFill>
                  <a:schemeClr val="tx2"/>
                </a:solidFill>
              </a:rPr>
              <a:t>3</a:t>
            </a:r>
            <a:r>
              <a:rPr lang="en-GB" sz="2800" b="1" baseline="30000" dirty="0">
                <a:solidFill>
                  <a:schemeClr val="tx2"/>
                </a:solidFill>
              </a:rPr>
              <a:t>rd</a:t>
            </a:r>
            <a:r>
              <a:rPr lang="en-GB" sz="2800" b="1" dirty="0">
                <a:solidFill>
                  <a:schemeClr val="tx2"/>
                </a:solidFill>
              </a:rPr>
              <a:t>  Transnational Project Meeting </a:t>
            </a:r>
          </a:p>
          <a:p>
            <a:pPr algn="ctr">
              <a:defRPr/>
            </a:pPr>
            <a:r>
              <a:rPr lang="en-GB" sz="2800" b="1" dirty="0">
                <a:solidFill>
                  <a:schemeClr val="tx2"/>
                </a:solidFill>
              </a:rPr>
              <a:t>Ljubljana,</a:t>
            </a:r>
            <a:r>
              <a:rPr lang="en-GB" sz="2800" dirty="0">
                <a:solidFill>
                  <a:schemeClr val="tx2"/>
                </a:solidFill>
              </a:rPr>
              <a:t> </a:t>
            </a:r>
            <a:r>
              <a:rPr lang="en-GB" sz="2800" b="1" dirty="0">
                <a:solidFill>
                  <a:schemeClr val="tx2"/>
                </a:solidFill>
              </a:rPr>
              <a:t>25-28 September 2019</a:t>
            </a:r>
            <a:endParaRPr lang="en-GB" altLang="pt-PT" sz="2800" dirty="0">
              <a:solidFill>
                <a:schemeClr val="tx2"/>
              </a:solidFill>
              <a:latin typeface="Tahoma" panose="020B0604030504040204" pitchFamily="34" charset="0"/>
            </a:endParaRPr>
          </a:p>
        </p:txBody>
      </p:sp>
      <p:sp>
        <p:nvSpPr>
          <p:cNvPr id="12" name="Retângulo 11">
            <a:extLst>
              <a:ext uri="{FF2B5EF4-FFF2-40B4-BE49-F238E27FC236}">
                <a16:creationId xmlns:a16="http://schemas.microsoft.com/office/drawing/2014/main" id="{C4DAD579-CF68-4600-83BE-6284D035EB87}"/>
              </a:ext>
            </a:extLst>
          </p:cNvPr>
          <p:cNvSpPr/>
          <p:nvPr/>
        </p:nvSpPr>
        <p:spPr>
          <a:xfrm>
            <a:off x="2989359" y="1656574"/>
            <a:ext cx="398859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l-SI" sz="2400" b="1" dirty="0" err="1"/>
              <a:t>Munster</a:t>
            </a:r>
            <a:r>
              <a:rPr lang="sl-SI" sz="2400" b="1" dirty="0"/>
              <a:t> Meeting </a:t>
            </a:r>
            <a:r>
              <a:rPr lang="sl-SI" sz="2400" b="1" dirty="0" err="1"/>
              <a:t>Preparation</a:t>
            </a:r>
            <a:endParaRPr lang="pt-PT" sz="2400" b="1" dirty="0"/>
          </a:p>
        </p:txBody>
      </p:sp>
      <p:sp>
        <p:nvSpPr>
          <p:cNvPr id="13" name="Označba mesta vsebine 2">
            <a:extLst>
              <a:ext uri="{FF2B5EF4-FFF2-40B4-BE49-F238E27FC236}">
                <a16:creationId xmlns:a16="http://schemas.microsoft.com/office/drawing/2014/main" id="{B1838D6D-6C1C-4905-B278-95830B27332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924050"/>
            <a:ext cx="9143999" cy="4933950"/>
          </a:xfrm>
        </p:spPr>
        <p:txBody>
          <a:bodyPr>
            <a:normAutofit lnSpcReduction="10000"/>
          </a:bodyPr>
          <a:lstStyle/>
          <a:p>
            <a:r>
              <a:rPr lang="sl-SI" dirty="0" err="1"/>
              <a:t>Proposal</a:t>
            </a:r>
            <a:r>
              <a:rPr lang="sl-SI" dirty="0"/>
              <a:t> </a:t>
            </a:r>
            <a:r>
              <a:rPr lang="sl-SI" dirty="0" err="1"/>
              <a:t>of</a:t>
            </a:r>
            <a:r>
              <a:rPr lang="sl-SI" dirty="0"/>
              <a:t> </a:t>
            </a:r>
            <a:r>
              <a:rPr lang="sl-SI" dirty="0" err="1"/>
              <a:t>Dates</a:t>
            </a:r>
            <a:endParaRPr lang="sl-SI" dirty="0"/>
          </a:p>
          <a:p>
            <a:pPr lvl="1"/>
            <a:r>
              <a:rPr lang="sl-SI" dirty="0"/>
              <a:t>A) 25th to 28th </a:t>
            </a:r>
            <a:r>
              <a:rPr lang="sl-SI" dirty="0" err="1"/>
              <a:t>March</a:t>
            </a:r>
            <a:r>
              <a:rPr lang="sl-SI" dirty="0"/>
              <a:t> (preference)</a:t>
            </a:r>
          </a:p>
          <a:p>
            <a:pPr lvl="1"/>
            <a:r>
              <a:rPr lang="sl-SI" dirty="0"/>
              <a:t>B) 22nd to 25th </a:t>
            </a:r>
            <a:r>
              <a:rPr lang="sl-SI" dirty="0" err="1"/>
              <a:t>March</a:t>
            </a:r>
            <a:endParaRPr lang="sl-SI" dirty="0"/>
          </a:p>
          <a:p>
            <a:r>
              <a:rPr lang="sl-SI" dirty="0" err="1"/>
              <a:t>Organisation</a:t>
            </a:r>
            <a:endParaRPr lang="sl-SI" dirty="0"/>
          </a:p>
          <a:p>
            <a:pPr lvl="1"/>
            <a:r>
              <a:rPr lang="sl-SI" dirty="0" err="1"/>
              <a:t>Airport</a:t>
            </a:r>
            <a:r>
              <a:rPr lang="sl-SI" dirty="0"/>
              <a:t> </a:t>
            </a:r>
            <a:r>
              <a:rPr lang="sl-SI" dirty="0" err="1"/>
              <a:t>for</a:t>
            </a:r>
            <a:r>
              <a:rPr lang="sl-SI" dirty="0"/>
              <a:t> </a:t>
            </a:r>
            <a:r>
              <a:rPr lang="sl-SI" dirty="0" err="1"/>
              <a:t>Arrival</a:t>
            </a:r>
            <a:r>
              <a:rPr lang="sl-SI" dirty="0"/>
              <a:t> - FMO</a:t>
            </a:r>
          </a:p>
          <a:p>
            <a:pPr lvl="1"/>
            <a:r>
              <a:rPr lang="sl-SI" dirty="0"/>
              <a:t>More </a:t>
            </a:r>
            <a:r>
              <a:rPr lang="sl-SI" dirty="0" err="1"/>
              <a:t>connection</a:t>
            </a:r>
            <a:r>
              <a:rPr lang="sl-SI" dirty="0"/>
              <a:t> </a:t>
            </a:r>
            <a:r>
              <a:rPr lang="sl-SI" dirty="0" err="1"/>
              <a:t>flights</a:t>
            </a:r>
            <a:r>
              <a:rPr lang="sl-SI" dirty="0"/>
              <a:t> </a:t>
            </a:r>
            <a:r>
              <a:rPr lang="sl-SI" dirty="0" err="1"/>
              <a:t>from</a:t>
            </a:r>
            <a:r>
              <a:rPr lang="sl-SI" dirty="0"/>
              <a:t> Frankfurt </a:t>
            </a:r>
            <a:r>
              <a:rPr lang="sl-SI" dirty="0" err="1"/>
              <a:t>and</a:t>
            </a:r>
            <a:r>
              <a:rPr lang="sl-SI" dirty="0"/>
              <a:t> </a:t>
            </a:r>
            <a:r>
              <a:rPr lang="sl-SI" dirty="0" err="1"/>
              <a:t>from</a:t>
            </a:r>
            <a:r>
              <a:rPr lang="sl-SI" dirty="0"/>
              <a:t> </a:t>
            </a:r>
            <a:r>
              <a:rPr lang="sl-SI" dirty="0" err="1"/>
              <a:t>Munich</a:t>
            </a:r>
            <a:endParaRPr lang="sl-SI" dirty="0"/>
          </a:p>
          <a:p>
            <a:pPr lvl="1"/>
            <a:r>
              <a:rPr lang="sl-SI" dirty="0" err="1"/>
              <a:t>Connection</a:t>
            </a:r>
            <a:r>
              <a:rPr lang="sl-SI" dirty="0"/>
              <a:t> </a:t>
            </a:r>
            <a:r>
              <a:rPr lang="sl-SI" dirty="0" err="1"/>
              <a:t>trains</a:t>
            </a:r>
            <a:r>
              <a:rPr lang="sl-SI" dirty="0"/>
              <a:t> </a:t>
            </a:r>
            <a:r>
              <a:rPr lang="sl-SI" dirty="0" err="1"/>
              <a:t>from</a:t>
            </a:r>
            <a:r>
              <a:rPr lang="sl-SI" dirty="0"/>
              <a:t> </a:t>
            </a:r>
            <a:r>
              <a:rPr lang="sl-SI" dirty="0" err="1"/>
              <a:t>Dusseldorf</a:t>
            </a:r>
            <a:r>
              <a:rPr lang="sl-SI" dirty="0"/>
              <a:t> </a:t>
            </a:r>
            <a:r>
              <a:rPr lang="sl-SI" dirty="0" err="1"/>
              <a:t>and</a:t>
            </a:r>
            <a:r>
              <a:rPr lang="sl-SI" dirty="0"/>
              <a:t> </a:t>
            </a:r>
            <a:r>
              <a:rPr lang="sl-SI" dirty="0" err="1"/>
              <a:t>Cologne</a:t>
            </a:r>
            <a:endParaRPr lang="sl-SI" dirty="0"/>
          </a:p>
          <a:p>
            <a:pPr lvl="1"/>
            <a:r>
              <a:rPr lang="sl-SI" dirty="0"/>
              <a:t>Possibility of connecting flight through Copenhagen and Viena</a:t>
            </a:r>
          </a:p>
          <a:p>
            <a:pPr lvl="1"/>
            <a:r>
              <a:rPr lang="sl-SI" dirty="0"/>
              <a:t>Roland </a:t>
            </a:r>
            <a:r>
              <a:rPr lang="sl-SI" dirty="0" err="1"/>
              <a:t>will</a:t>
            </a:r>
            <a:r>
              <a:rPr lang="sl-SI" dirty="0"/>
              <a:t> </a:t>
            </a:r>
            <a:r>
              <a:rPr lang="sl-SI" dirty="0" err="1"/>
              <a:t>send</a:t>
            </a:r>
            <a:r>
              <a:rPr lang="sl-SI" dirty="0"/>
              <a:t> one </a:t>
            </a:r>
            <a:r>
              <a:rPr lang="sl-SI" dirty="0" err="1"/>
              <a:t>ppt</a:t>
            </a:r>
            <a:r>
              <a:rPr lang="sl-SI" dirty="0"/>
              <a:t> </a:t>
            </a:r>
            <a:r>
              <a:rPr lang="sl-SI" dirty="0" err="1"/>
              <a:t>with</a:t>
            </a:r>
            <a:r>
              <a:rPr lang="sl-SI" dirty="0"/>
              <a:t> a </a:t>
            </a:r>
            <a:r>
              <a:rPr lang="sl-SI" dirty="0" err="1"/>
              <a:t>presentation</a:t>
            </a:r>
            <a:r>
              <a:rPr lang="sl-SI" dirty="0"/>
              <a:t> </a:t>
            </a:r>
            <a:r>
              <a:rPr lang="sl-SI" dirty="0" err="1"/>
              <a:t>and</a:t>
            </a:r>
            <a:r>
              <a:rPr lang="sl-SI" dirty="0"/>
              <a:t> </a:t>
            </a:r>
            <a:r>
              <a:rPr lang="sl-SI" dirty="0" err="1"/>
              <a:t>relevant</a:t>
            </a:r>
            <a:r>
              <a:rPr lang="sl-SI" dirty="0"/>
              <a:t> </a:t>
            </a:r>
            <a:r>
              <a:rPr lang="sl-SI" dirty="0" err="1"/>
              <a:t>details</a:t>
            </a:r>
            <a:endParaRPr lang="sl-SI" dirty="0"/>
          </a:p>
          <a:p>
            <a:pPr lvl="1"/>
            <a:r>
              <a:rPr lang="sl-SI" dirty="0" err="1"/>
              <a:t>Deadline</a:t>
            </a:r>
            <a:r>
              <a:rPr lang="sl-SI" dirty="0"/>
              <a:t> to </a:t>
            </a:r>
            <a:r>
              <a:rPr lang="sl-SI" dirty="0" err="1"/>
              <a:t>vote</a:t>
            </a:r>
            <a:r>
              <a:rPr lang="sl-SI" dirty="0"/>
              <a:t> </a:t>
            </a:r>
            <a:r>
              <a:rPr lang="sl-SI" dirty="0" err="1"/>
              <a:t>the</a:t>
            </a:r>
            <a:r>
              <a:rPr lang="sl-SI" dirty="0"/>
              <a:t> </a:t>
            </a:r>
            <a:r>
              <a:rPr lang="sl-SI" dirty="0" err="1"/>
              <a:t>dates</a:t>
            </a:r>
            <a:r>
              <a:rPr lang="sl-SI" dirty="0"/>
              <a:t> – </a:t>
            </a:r>
            <a:r>
              <a:rPr lang="sl-SI" dirty="0" err="1"/>
              <a:t>Mid-October</a:t>
            </a:r>
            <a:endParaRPr lang="sl-SI" dirty="0"/>
          </a:p>
          <a:p>
            <a:pPr lvl="1"/>
            <a:r>
              <a:rPr lang="sl-SI" dirty="0" err="1"/>
              <a:t>Sending</a:t>
            </a:r>
            <a:r>
              <a:rPr lang="sl-SI" dirty="0"/>
              <a:t> </a:t>
            </a:r>
            <a:r>
              <a:rPr lang="sl-SI" dirty="0" err="1"/>
              <a:t>of</a:t>
            </a:r>
            <a:r>
              <a:rPr lang="sl-SI" dirty="0"/>
              <a:t> </a:t>
            </a:r>
            <a:r>
              <a:rPr lang="sl-SI" dirty="0" err="1"/>
              <a:t>requested</a:t>
            </a:r>
            <a:r>
              <a:rPr lang="sl-SI" dirty="0"/>
              <a:t> agenda </a:t>
            </a:r>
            <a:r>
              <a:rPr lang="sl-SI" dirty="0" err="1"/>
              <a:t>items</a:t>
            </a:r>
            <a:r>
              <a:rPr lang="sl-SI" dirty="0"/>
              <a:t> to </a:t>
            </a:r>
            <a:r>
              <a:rPr lang="sl-SI" dirty="0" err="1"/>
              <a:t>the</a:t>
            </a:r>
            <a:r>
              <a:rPr lang="sl-SI" dirty="0"/>
              <a:t> </a:t>
            </a:r>
            <a:r>
              <a:rPr lang="sl-SI" dirty="0" err="1"/>
              <a:t>coordination</a:t>
            </a:r>
            <a:r>
              <a:rPr lang="sl-SI" dirty="0"/>
              <a:t> </a:t>
            </a:r>
            <a:r>
              <a:rPr lang="sl-SI" dirty="0" err="1"/>
              <a:t>by</a:t>
            </a:r>
            <a:r>
              <a:rPr lang="sl-SI" dirty="0"/>
              <a:t> December</a:t>
            </a:r>
          </a:p>
          <a:p>
            <a:pPr lvl="1"/>
            <a:r>
              <a:rPr lang="sl-SI" dirty="0" err="1"/>
              <a:t>Sending</a:t>
            </a:r>
            <a:r>
              <a:rPr lang="sl-SI" dirty="0"/>
              <a:t> to </a:t>
            </a:r>
            <a:r>
              <a:rPr lang="sl-SI" dirty="0" err="1"/>
              <a:t>partners</a:t>
            </a:r>
            <a:r>
              <a:rPr lang="sl-SI" dirty="0"/>
              <a:t> </a:t>
            </a:r>
            <a:r>
              <a:rPr lang="sl-SI" dirty="0" err="1"/>
              <a:t>the</a:t>
            </a:r>
            <a:r>
              <a:rPr lang="sl-SI" dirty="0"/>
              <a:t> general </a:t>
            </a:r>
            <a:r>
              <a:rPr lang="sl-SI" dirty="0" err="1"/>
              <a:t>outline</a:t>
            </a:r>
            <a:r>
              <a:rPr lang="sl-SI" dirty="0"/>
              <a:t> </a:t>
            </a:r>
            <a:r>
              <a:rPr lang="sl-SI" dirty="0" err="1"/>
              <a:t>of</a:t>
            </a:r>
            <a:r>
              <a:rPr lang="sl-SI" dirty="0"/>
              <a:t> agenda </a:t>
            </a:r>
            <a:r>
              <a:rPr lang="sl-SI" dirty="0" err="1"/>
              <a:t>by</a:t>
            </a:r>
            <a:r>
              <a:rPr lang="sl-SI" dirty="0"/>
              <a:t> </a:t>
            </a:r>
            <a:r>
              <a:rPr lang="sl-SI" dirty="0" err="1"/>
              <a:t>January</a:t>
            </a:r>
            <a:endParaRPr lang="sl-SI" dirty="0"/>
          </a:p>
          <a:p>
            <a:endParaRPr lang="sl-SI" dirty="0"/>
          </a:p>
          <a:p>
            <a:endParaRPr lang="pt-PT" dirty="0"/>
          </a:p>
          <a:p>
            <a:pPr lvl="1"/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407704473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tângulo 16"/>
          <p:cNvSpPr/>
          <p:nvPr/>
        </p:nvSpPr>
        <p:spPr>
          <a:xfrm>
            <a:off x="54865" y="1566721"/>
            <a:ext cx="8964444" cy="566308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5400" b="1" dirty="0" err="1"/>
              <a:t>25th</a:t>
            </a:r>
            <a:r>
              <a:rPr lang="pt-BR" sz="5400" b="1" dirty="0"/>
              <a:t> </a:t>
            </a:r>
            <a:r>
              <a:rPr lang="pt-BR" sz="5400" b="1" dirty="0" err="1"/>
              <a:t>September</a:t>
            </a:r>
            <a:endParaRPr lang="pt-BR" sz="5400" b="1" dirty="0"/>
          </a:p>
          <a:p>
            <a:pPr algn="ctr"/>
            <a:r>
              <a:rPr lang="pt-BR" sz="5400" b="1" dirty="0"/>
              <a:t>(2:30 </a:t>
            </a:r>
            <a:r>
              <a:rPr lang="pt-BR" sz="5400" b="1" dirty="0" err="1"/>
              <a:t>pm</a:t>
            </a:r>
            <a:r>
              <a:rPr lang="pt-BR" sz="5400" b="1" dirty="0"/>
              <a:t> – 7:00 </a:t>
            </a:r>
            <a:r>
              <a:rPr lang="pt-BR" sz="5400" b="1" dirty="0" err="1"/>
              <a:t>pm</a:t>
            </a:r>
            <a:r>
              <a:rPr lang="pt-BR" sz="5400" b="1" dirty="0"/>
              <a:t>)</a:t>
            </a:r>
          </a:p>
          <a:p>
            <a:pPr algn="ctr"/>
            <a:endParaRPr lang="pt-BR" sz="4000" b="1" dirty="0"/>
          </a:p>
          <a:p>
            <a:pPr algn="ctr"/>
            <a:r>
              <a:rPr lang="pt-PT" sz="4000" i="1" dirty="0" err="1"/>
              <a:t>Assessment</a:t>
            </a:r>
            <a:r>
              <a:rPr lang="pt-PT" sz="4000" i="1" dirty="0"/>
              <a:t> </a:t>
            </a:r>
            <a:r>
              <a:rPr lang="pt-PT" sz="4000" i="1" dirty="0" err="1"/>
              <a:t>of</a:t>
            </a:r>
            <a:r>
              <a:rPr lang="pt-PT" sz="4000" i="1" dirty="0"/>
              <a:t> </a:t>
            </a:r>
            <a:r>
              <a:rPr lang="pt-PT" sz="4000" i="1" dirty="0" err="1"/>
              <a:t>the</a:t>
            </a:r>
            <a:r>
              <a:rPr lang="pt-PT" sz="4000" i="1" dirty="0"/>
              <a:t> </a:t>
            </a:r>
            <a:r>
              <a:rPr lang="pt-PT" sz="4000" i="1" dirty="0" err="1"/>
              <a:t>work</a:t>
            </a:r>
            <a:r>
              <a:rPr lang="pt-PT" sz="4000" i="1" dirty="0"/>
              <a:t> </a:t>
            </a:r>
            <a:r>
              <a:rPr lang="pt-PT" sz="4000" i="1" dirty="0" err="1"/>
              <a:t>since</a:t>
            </a:r>
            <a:r>
              <a:rPr lang="pt-PT" sz="4000" i="1" dirty="0"/>
              <a:t> Paris</a:t>
            </a:r>
          </a:p>
          <a:p>
            <a:pPr algn="ctr"/>
            <a:r>
              <a:rPr lang="pt-PT" sz="4000" i="1" dirty="0"/>
              <a:t> </a:t>
            </a:r>
          </a:p>
          <a:p>
            <a:pPr algn="ctr"/>
            <a:r>
              <a:rPr lang="pt-PT" sz="4000" i="1" dirty="0" err="1"/>
              <a:t>Presentation</a:t>
            </a:r>
            <a:r>
              <a:rPr lang="pt-PT" sz="4000" i="1" dirty="0"/>
              <a:t> </a:t>
            </a:r>
            <a:r>
              <a:rPr lang="pt-PT" sz="4000" i="1" dirty="0" err="1"/>
              <a:t>of</a:t>
            </a:r>
            <a:r>
              <a:rPr lang="pt-PT" sz="4000" i="1" dirty="0"/>
              <a:t> </a:t>
            </a:r>
            <a:r>
              <a:rPr lang="pt-PT" sz="4000" i="1" dirty="0" err="1"/>
              <a:t>the</a:t>
            </a:r>
            <a:r>
              <a:rPr lang="pt-PT" sz="4000" i="1" dirty="0"/>
              <a:t> Global </a:t>
            </a:r>
            <a:r>
              <a:rPr lang="pt-PT" sz="4000" i="1" dirty="0" err="1"/>
              <a:t>proposal</a:t>
            </a:r>
            <a:r>
              <a:rPr lang="pt-PT" sz="4000" i="1" dirty="0"/>
              <a:t> for </a:t>
            </a:r>
            <a:r>
              <a:rPr lang="pt-PT" sz="4000" i="1" dirty="0" err="1"/>
              <a:t>EuPEO</a:t>
            </a:r>
            <a:r>
              <a:rPr lang="pt-PT" sz="4000" i="1" dirty="0"/>
              <a:t>: </a:t>
            </a:r>
            <a:r>
              <a:rPr lang="pt-PT" sz="4000" i="1" dirty="0" err="1"/>
              <a:t>MEA</a:t>
            </a:r>
            <a:r>
              <a:rPr lang="pt-PT" sz="4000" i="1" dirty="0"/>
              <a:t> </a:t>
            </a:r>
            <a:r>
              <a:rPr lang="pt-PT" sz="4000" i="1" dirty="0" err="1"/>
              <a:t>and</a:t>
            </a:r>
            <a:r>
              <a:rPr lang="pt-PT" sz="4000" i="1" dirty="0"/>
              <a:t> TIM </a:t>
            </a:r>
            <a:r>
              <a:rPr lang="pt-PT" sz="4000" i="1" dirty="0" err="1"/>
              <a:t>parts</a:t>
            </a:r>
            <a:r>
              <a:rPr lang="pt-PT" sz="4000" i="1" dirty="0"/>
              <a:t> </a:t>
            </a:r>
            <a:r>
              <a:rPr lang="pt-PT" sz="4000" i="1" dirty="0" err="1"/>
              <a:t>and</a:t>
            </a:r>
            <a:r>
              <a:rPr lang="pt-PT" sz="4000" i="1" dirty="0"/>
              <a:t> </a:t>
            </a:r>
            <a:r>
              <a:rPr lang="pt-PT" sz="4000" i="1" dirty="0" err="1"/>
              <a:t>integration</a:t>
            </a:r>
            <a:endParaRPr lang="pt-PT" sz="4000" i="1" dirty="0"/>
          </a:p>
        </p:txBody>
      </p:sp>
      <p:pic>
        <p:nvPicPr>
          <p:cNvPr id="1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864" y="283913"/>
            <a:ext cx="1865376" cy="1379793"/>
          </a:xfrm>
          <a:prstGeom prst="rect">
            <a:avLst/>
          </a:prstGeom>
        </p:spPr>
      </p:pic>
      <p:pic>
        <p:nvPicPr>
          <p:cNvPr id="14" name="Picture 10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18332" y="1222062"/>
            <a:ext cx="1542343" cy="4416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ângulo 14"/>
          <p:cNvSpPr/>
          <p:nvPr/>
        </p:nvSpPr>
        <p:spPr>
          <a:xfrm>
            <a:off x="3803904" y="-4262"/>
            <a:ext cx="5340096" cy="167994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GB" sz="2800" b="1" dirty="0" err="1">
                <a:solidFill>
                  <a:schemeClr val="tx2"/>
                </a:solidFill>
              </a:rPr>
              <a:t>EuPEO</a:t>
            </a:r>
            <a:r>
              <a:rPr lang="en-GB" sz="2800" b="1" dirty="0">
                <a:solidFill>
                  <a:schemeClr val="tx2"/>
                </a:solidFill>
              </a:rPr>
              <a:t> </a:t>
            </a:r>
          </a:p>
          <a:p>
            <a:pPr algn="ctr">
              <a:defRPr/>
            </a:pPr>
            <a:r>
              <a:rPr lang="en-GB" sz="2800" b="1" dirty="0">
                <a:solidFill>
                  <a:schemeClr val="tx2"/>
                </a:solidFill>
              </a:rPr>
              <a:t>3</a:t>
            </a:r>
            <a:r>
              <a:rPr lang="en-GB" sz="2800" b="1" baseline="30000" dirty="0">
                <a:solidFill>
                  <a:schemeClr val="tx2"/>
                </a:solidFill>
              </a:rPr>
              <a:t>rd</a:t>
            </a:r>
            <a:r>
              <a:rPr lang="en-GB" sz="2800" b="1" dirty="0">
                <a:solidFill>
                  <a:schemeClr val="tx2"/>
                </a:solidFill>
              </a:rPr>
              <a:t>  Transnational Project Meeting </a:t>
            </a:r>
          </a:p>
          <a:p>
            <a:pPr algn="ctr">
              <a:defRPr/>
            </a:pPr>
            <a:r>
              <a:rPr lang="en-GB" sz="2800" b="1" dirty="0">
                <a:solidFill>
                  <a:schemeClr val="tx2"/>
                </a:solidFill>
              </a:rPr>
              <a:t>Ljubljana,</a:t>
            </a:r>
            <a:r>
              <a:rPr lang="en-GB" sz="2800" dirty="0">
                <a:solidFill>
                  <a:schemeClr val="tx2"/>
                </a:solidFill>
              </a:rPr>
              <a:t> </a:t>
            </a:r>
            <a:r>
              <a:rPr lang="en-GB" sz="2800" b="1" dirty="0">
                <a:solidFill>
                  <a:schemeClr val="tx2"/>
                </a:solidFill>
              </a:rPr>
              <a:t>25-28 September 2019</a:t>
            </a:r>
            <a:endParaRPr lang="en-GB" altLang="pt-PT" sz="2800" dirty="0">
              <a:solidFill>
                <a:schemeClr val="tx2"/>
              </a:solidFill>
              <a:latin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9639154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tângulo 16"/>
          <p:cNvSpPr/>
          <p:nvPr/>
        </p:nvSpPr>
        <p:spPr>
          <a:xfrm>
            <a:off x="0" y="1911275"/>
            <a:ext cx="8952614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4000" b="1" dirty="0" err="1"/>
              <a:t>25th</a:t>
            </a:r>
            <a:r>
              <a:rPr lang="pt-BR" sz="4000" b="1" dirty="0"/>
              <a:t> </a:t>
            </a:r>
            <a:r>
              <a:rPr lang="pt-BR" sz="4000" b="1" dirty="0" err="1"/>
              <a:t>September</a:t>
            </a:r>
            <a:r>
              <a:rPr lang="pt-BR" sz="4000" b="1" dirty="0"/>
              <a:t> (2:30 </a:t>
            </a:r>
            <a:r>
              <a:rPr lang="pt-BR" sz="4000" b="1" dirty="0" err="1"/>
              <a:t>pm</a:t>
            </a:r>
            <a:r>
              <a:rPr lang="pt-BR" sz="4000" b="1" dirty="0"/>
              <a:t> – 2:45 </a:t>
            </a:r>
            <a:r>
              <a:rPr lang="pt-BR" sz="4000" b="1" dirty="0" err="1"/>
              <a:t>pm</a:t>
            </a:r>
            <a:r>
              <a:rPr lang="pt-BR" sz="4000" b="1" dirty="0"/>
              <a:t>)</a:t>
            </a:r>
          </a:p>
          <a:p>
            <a:pPr algn="ctr"/>
            <a:r>
              <a:rPr lang="pt-BR" sz="4000" dirty="0"/>
              <a:t> </a:t>
            </a:r>
          </a:p>
          <a:p>
            <a:pPr algn="ctr"/>
            <a:r>
              <a:rPr lang="pt-BR" sz="4000" i="1" dirty="0" err="1"/>
              <a:t>Welcome</a:t>
            </a:r>
            <a:r>
              <a:rPr lang="pt-BR" sz="4000" i="1" dirty="0"/>
              <a:t> </a:t>
            </a:r>
            <a:r>
              <a:rPr lang="pt-BR" sz="4000" i="1" dirty="0" err="1"/>
              <a:t>and</a:t>
            </a:r>
            <a:r>
              <a:rPr lang="pt-BR" sz="4000" i="1" dirty="0"/>
              <a:t> </a:t>
            </a:r>
            <a:r>
              <a:rPr lang="pt-BR" sz="4000" i="1" dirty="0" err="1"/>
              <a:t>Logistic</a:t>
            </a:r>
            <a:r>
              <a:rPr lang="pt-BR" sz="4000" i="1" dirty="0"/>
              <a:t> </a:t>
            </a:r>
            <a:r>
              <a:rPr lang="pt-BR" sz="4000" i="1" dirty="0" err="1"/>
              <a:t>Information</a:t>
            </a:r>
            <a:endParaRPr lang="pt-BR" sz="4000" i="1" dirty="0"/>
          </a:p>
          <a:p>
            <a:pPr algn="ctr"/>
            <a:endParaRPr lang="pt-BR" sz="4000" dirty="0"/>
          </a:p>
          <a:p>
            <a:pPr algn="ctr"/>
            <a:r>
              <a:rPr lang="pt-BR" sz="4000" dirty="0" err="1"/>
              <a:t>by</a:t>
            </a:r>
            <a:r>
              <a:rPr lang="pt-BR" sz="4000" dirty="0"/>
              <a:t> </a:t>
            </a:r>
            <a:r>
              <a:rPr lang="it-IT" sz="4000" dirty="0"/>
              <a:t>Gregor </a:t>
            </a:r>
            <a:r>
              <a:rPr lang="it-IT" sz="4000" dirty="0" err="1"/>
              <a:t>Jurak</a:t>
            </a:r>
            <a:r>
              <a:rPr lang="it-IT" sz="4000" dirty="0"/>
              <a:t> (</a:t>
            </a:r>
            <a:r>
              <a:rPr lang="it-IT" sz="4000" dirty="0" err="1"/>
              <a:t>UL</a:t>
            </a:r>
            <a:r>
              <a:rPr lang="it-IT" sz="4000" dirty="0"/>
              <a:t>/FS),</a:t>
            </a:r>
            <a:endParaRPr lang="pt-PT" sz="4000" dirty="0"/>
          </a:p>
          <a:p>
            <a:pPr algn="ctr"/>
            <a:r>
              <a:rPr lang="it-IT" sz="4000" dirty="0"/>
              <a:t>Marcos </a:t>
            </a:r>
            <a:r>
              <a:rPr lang="it-IT" sz="4000" dirty="0" err="1"/>
              <a:t>Onofre</a:t>
            </a:r>
            <a:r>
              <a:rPr lang="it-IT" sz="4000" dirty="0"/>
              <a:t> (FMH) &amp;</a:t>
            </a:r>
            <a:endParaRPr lang="pt-PT" sz="4000" dirty="0"/>
          </a:p>
          <a:p>
            <a:pPr algn="ctr"/>
            <a:r>
              <a:rPr lang="it-IT" sz="4000" dirty="0"/>
              <a:t>João Costa</a:t>
            </a:r>
            <a:r>
              <a:rPr lang="pt-PT" sz="4000" dirty="0"/>
              <a:t> (</a:t>
            </a:r>
            <a:r>
              <a:rPr lang="pt-PT" sz="4000" dirty="0" err="1"/>
              <a:t>SPEF</a:t>
            </a:r>
            <a:r>
              <a:rPr lang="pt-PT" sz="4000" dirty="0"/>
              <a:t>)</a:t>
            </a:r>
            <a:endParaRPr lang="pt-BR" sz="4000" dirty="0"/>
          </a:p>
        </p:txBody>
      </p:sp>
      <p:pic>
        <p:nvPicPr>
          <p:cNvPr id="1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864" y="283913"/>
            <a:ext cx="1865376" cy="1379793"/>
          </a:xfrm>
          <a:prstGeom prst="rect">
            <a:avLst/>
          </a:prstGeom>
        </p:spPr>
      </p:pic>
      <p:pic>
        <p:nvPicPr>
          <p:cNvPr id="14" name="Picture 10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18332" y="1222062"/>
            <a:ext cx="1542343" cy="4416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ângulo 14"/>
          <p:cNvSpPr/>
          <p:nvPr/>
        </p:nvSpPr>
        <p:spPr>
          <a:xfrm>
            <a:off x="3803904" y="-4262"/>
            <a:ext cx="5340096" cy="167994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GB" sz="2800" b="1" dirty="0" err="1">
                <a:solidFill>
                  <a:schemeClr val="tx2"/>
                </a:solidFill>
              </a:rPr>
              <a:t>EuPEO</a:t>
            </a:r>
            <a:r>
              <a:rPr lang="en-GB" sz="2800" b="1" dirty="0">
                <a:solidFill>
                  <a:schemeClr val="tx2"/>
                </a:solidFill>
              </a:rPr>
              <a:t> </a:t>
            </a:r>
          </a:p>
          <a:p>
            <a:pPr algn="ctr">
              <a:defRPr/>
            </a:pPr>
            <a:r>
              <a:rPr lang="en-GB" sz="2800" b="1" dirty="0">
                <a:solidFill>
                  <a:schemeClr val="tx2"/>
                </a:solidFill>
              </a:rPr>
              <a:t>3</a:t>
            </a:r>
            <a:r>
              <a:rPr lang="en-GB" sz="2800" b="1" baseline="30000" dirty="0">
                <a:solidFill>
                  <a:schemeClr val="tx2"/>
                </a:solidFill>
              </a:rPr>
              <a:t>rd</a:t>
            </a:r>
            <a:r>
              <a:rPr lang="en-GB" sz="2800" b="1" dirty="0">
                <a:solidFill>
                  <a:schemeClr val="tx2"/>
                </a:solidFill>
              </a:rPr>
              <a:t>  Transnational Project Meeting </a:t>
            </a:r>
          </a:p>
          <a:p>
            <a:pPr algn="ctr">
              <a:defRPr/>
            </a:pPr>
            <a:r>
              <a:rPr lang="en-GB" sz="2800" b="1" dirty="0">
                <a:solidFill>
                  <a:schemeClr val="tx2"/>
                </a:solidFill>
              </a:rPr>
              <a:t>Ljubljana,</a:t>
            </a:r>
            <a:r>
              <a:rPr lang="en-GB" sz="2800" dirty="0">
                <a:solidFill>
                  <a:schemeClr val="tx2"/>
                </a:solidFill>
              </a:rPr>
              <a:t> </a:t>
            </a:r>
            <a:r>
              <a:rPr lang="en-GB" sz="2800" b="1" dirty="0">
                <a:solidFill>
                  <a:schemeClr val="tx2"/>
                </a:solidFill>
              </a:rPr>
              <a:t>25-28 September 2019</a:t>
            </a:r>
            <a:endParaRPr lang="en-GB" altLang="pt-PT" sz="2800" dirty="0">
              <a:solidFill>
                <a:schemeClr val="tx2"/>
              </a:solidFill>
              <a:latin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3943976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tângulo 16"/>
          <p:cNvSpPr/>
          <p:nvPr/>
        </p:nvSpPr>
        <p:spPr>
          <a:xfrm>
            <a:off x="0" y="2728694"/>
            <a:ext cx="8952614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4000" b="1" dirty="0" err="1"/>
              <a:t>25th</a:t>
            </a:r>
            <a:r>
              <a:rPr lang="pt-BR" sz="4000" b="1" dirty="0"/>
              <a:t> </a:t>
            </a:r>
            <a:r>
              <a:rPr lang="pt-BR" sz="4000" b="1" dirty="0" err="1"/>
              <a:t>September</a:t>
            </a:r>
            <a:r>
              <a:rPr lang="pt-BR" sz="4000" b="1" dirty="0"/>
              <a:t> (2:45 </a:t>
            </a:r>
            <a:r>
              <a:rPr lang="pt-BR" sz="4000" b="1" dirty="0" err="1"/>
              <a:t>pm</a:t>
            </a:r>
            <a:r>
              <a:rPr lang="pt-BR" sz="4000" b="1" dirty="0"/>
              <a:t> – 3:15 </a:t>
            </a:r>
            <a:r>
              <a:rPr lang="pt-BR" sz="4000" b="1" dirty="0" err="1"/>
              <a:t>pm</a:t>
            </a:r>
            <a:r>
              <a:rPr lang="pt-BR" sz="4000" b="1" dirty="0"/>
              <a:t>)</a:t>
            </a:r>
          </a:p>
          <a:p>
            <a:pPr algn="ctr"/>
            <a:endParaRPr lang="pt-BR" sz="4000" dirty="0"/>
          </a:p>
          <a:p>
            <a:pPr algn="ctr"/>
            <a:r>
              <a:rPr lang="pt-BR" sz="4000" dirty="0"/>
              <a:t> </a:t>
            </a:r>
            <a:r>
              <a:rPr lang="pt-BR" sz="4000" i="1" dirty="0" err="1"/>
              <a:t>Administrative</a:t>
            </a:r>
            <a:r>
              <a:rPr lang="pt-BR" sz="4000" i="1" dirty="0"/>
              <a:t> </a:t>
            </a:r>
            <a:r>
              <a:rPr lang="pt-BR" sz="4000" i="1" dirty="0" err="1"/>
              <a:t>Issues</a:t>
            </a:r>
            <a:r>
              <a:rPr lang="pt-BR" sz="4000" i="1" dirty="0"/>
              <a:t> </a:t>
            </a:r>
            <a:r>
              <a:rPr lang="pt-BR" sz="4000" i="1" dirty="0" err="1"/>
              <a:t>since</a:t>
            </a:r>
            <a:r>
              <a:rPr lang="pt-BR" sz="4000" i="1" dirty="0"/>
              <a:t> Paris</a:t>
            </a:r>
          </a:p>
          <a:p>
            <a:pPr algn="ctr"/>
            <a:endParaRPr lang="pt-BR" sz="4000" dirty="0"/>
          </a:p>
          <a:p>
            <a:pPr algn="ctr"/>
            <a:r>
              <a:rPr lang="pt-BR" sz="4000" dirty="0" err="1"/>
              <a:t>By</a:t>
            </a:r>
            <a:r>
              <a:rPr lang="pt-BR" sz="4000" dirty="0"/>
              <a:t> </a:t>
            </a:r>
            <a:r>
              <a:rPr lang="it-IT" sz="4000" dirty="0"/>
              <a:t>Marcos </a:t>
            </a:r>
            <a:r>
              <a:rPr lang="it-IT" sz="4000" dirty="0" err="1"/>
              <a:t>Onofre</a:t>
            </a:r>
            <a:r>
              <a:rPr lang="it-IT" sz="4000" dirty="0"/>
              <a:t> &amp; Dora Carolo (FMH) </a:t>
            </a:r>
            <a:endParaRPr lang="pt-BR" sz="4000" dirty="0"/>
          </a:p>
        </p:txBody>
      </p:sp>
      <p:pic>
        <p:nvPicPr>
          <p:cNvPr id="1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864" y="283913"/>
            <a:ext cx="1865376" cy="1379793"/>
          </a:xfrm>
          <a:prstGeom prst="rect">
            <a:avLst/>
          </a:prstGeom>
        </p:spPr>
      </p:pic>
      <p:pic>
        <p:nvPicPr>
          <p:cNvPr id="14" name="Picture 10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18332" y="1222062"/>
            <a:ext cx="1542343" cy="4416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ângulo 14"/>
          <p:cNvSpPr/>
          <p:nvPr/>
        </p:nvSpPr>
        <p:spPr>
          <a:xfrm>
            <a:off x="3803904" y="-4262"/>
            <a:ext cx="5340096" cy="167994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GB" sz="2800" b="1" dirty="0" err="1">
                <a:solidFill>
                  <a:schemeClr val="tx2"/>
                </a:solidFill>
              </a:rPr>
              <a:t>EuPEO</a:t>
            </a:r>
            <a:r>
              <a:rPr lang="en-GB" sz="2800" b="1" dirty="0">
                <a:solidFill>
                  <a:schemeClr val="tx2"/>
                </a:solidFill>
              </a:rPr>
              <a:t> </a:t>
            </a:r>
          </a:p>
          <a:p>
            <a:pPr algn="ctr">
              <a:defRPr/>
            </a:pPr>
            <a:r>
              <a:rPr lang="en-GB" sz="2800" b="1" dirty="0">
                <a:solidFill>
                  <a:schemeClr val="tx2"/>
                </a:solidFill>
              </a:rPr>
              <a:t>3</a:t>
            </a:r>
            <a:r>
              <a:rPr lang="en-GB" sz="2800" b="1" baseline="30000" dirty="0">
                <a:solidFill>
                  <a:schemeClr val="tx2"/>
                </a:solidFill>
              </a:rPr>
              <a:t>rd</a:t>
            </a:r>
            <a:r>
              <a:rPr lang="en-GB" sz="2800" b="1" dirty="0">
                <a:solidFill>
                  <a:schemeClr val="tx2"/>
                </a:solidFill>
              </a:rPr>
              <a:t>  Transnational Project Meeting </a:t>
            </a:r>
          </a:p>
          <a:p>
            <a:pPr algn="ctr">
              <a:defRPr/>
            </a:pPr>
            <a:r>
              <a:rPr lang="en-GB" sz="2800" b="1" dirty="0">
                <a:solidFill>
                  <a:schemeClr val="tx2"/>
                </a:solidFill>
              </a:rPr>
              <a:t>Ljubljana,</a:t>
            </a:r>
            <a:r>
              <a:rPr lang="en-GB" sz="2800" dirty="0">
                <a:solidFill>
                  <a:schemeClr val="tx2"/>
                </a:solidFill>
              </a:rPr>
              <a:t> </a:t>
            </a:r>
            <a:r>
              <a:rPr lang="en-GB" sz="2800" b="1" dirty="0">
                <a:solidFill>
                  <a:schemeClr val="tx2"/>
                </a:solidFill>
              </a:rPr>
              <a:t>25-28 September 2019</a:t>
            </a:r>
            <a:endParaRPr lang="en-GB" altLang="pt-PT" sz="2800" dirty="0">
              <a:solidFill>
                <a:schemeClr val="tx2"/>
              </a:solidFill>
              <a:latin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6376166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tângulo 16"/>
          <p:cNvSpPr/>
          <p:nvPr/>
        </p:nvSpPr>
        <p:spPr>
          <a:xfrm>
            <a:off x="0" y="1925130"/>
            <a:ext cx="8952614" cy="42780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4000" b="1" dirty="0" err="1"/>
              <a:t>25th</a:t>
            </a:r>
            <a:r>
              <a:rPr lang="pt-BR" sz="4000" b="1" dirty="0"/>
              <a:t> </a:t>
            </a:r>
            <a:r>
              <a:rPr lang="pt-BR" sz="4000" b="1" dirty="0" err="1"/>
              <a:t>September</a:t>
            </a:r>
            <a:r>
              <a:rPr lang="pt-BR" sz="4000" b="1" dirty="0"/>
              <a:t> (2:45 </a:t>
            </a:r>
            <a:r>
              <a:rPr lang="pt-BR" sz="4000" b="1" dirty="0" err="1"/>
              <a:t>pm</a:t>
            </a:r>
            <a:r>
              <a:rPr lang="pt-BR" sz="4000" b="1" dirty="0"/>
              <a:t> – 3:15 </a:t>
            </a:r>
            <a:r>
              <a:rPr lang="pt-BR" sz="4000" b="1" dirty="0" err="1"/>
              <a:t>pm</a:t>
            </a:r>
            <a:r>
              <a:rPr lang="pt-BR" sz="4000" b="1" dirty="0"/>
              <a:t>)</a:t>
            </a:r>
          </a:p>
          <a:p>
            <a:pPr algn="ctr"/>
            <a:endParaRPr lang="pt-BR" sz="4000" dirty="0"/>
          </a:p>
          <a:p>
            <a:pPr algn="ctr"/>
            <a:r>
              <a:rPr lang="pt-BR" sz="4000" dirty="0"/>
              <a:t> </a:t>
            </a:r>
            <a:r>
              <a:rPr lang="pt-PT" sz="2800" i="1" dirty="0" err="1"/>
              <a:t>Information</a:t>
            </a:r>
            <a:r>
              <a:rPr lang="pt-PT" sz="2800" i="1" dirty="0"/>
              <a:t> </a:t>
            </a:r>
            <a:r>
              <a:rPr lang="pt-PT" sz="2800" i="1" dirty="0" err="1"/>
              <a:t>from</a:t>
            </a:r>
            <a:r>
              <a:rPr lang="pt-PT" sz="2800" i="1" dirty="0"/>
              <a:t> </a:t>
            </a:r>
            <a:r>
              <a:rPr lang="pt-PT" sz="2800" i="1" dirty="0" err="1"/>
              <a:t>the</a:t>
            </a:r>
            <a:r>
              <a:rPr lang="pt-PT" sz="2800" i="1" dirty="0"/>
              <a:t> </a:t>
            </a:r>
            <a:r>
              <a:rPr lang="pt-PT" sz="2800" i="1" dirty="0" err="1"/>
              <a:t>administrative</a:t>
            </a:r>
            <a:r>
              <a:rPr lang="pt-PT" sz="2800" i="1" dirty="0"/>
              <a:t> </a:t>
            </a:r>
            <a:r>
              <a:rPr lang="pt-PT" sz="2800" i="1" dirty="0" err="1"/>
              <a:t>responsible</a:t>
            </a:r>
            <a:r>
              <a:rPr lang="pt-PT" sz="2800" i="1" dirty="0"/>
              <a:t> (</a:t>
            </a:r>
            <a:r>
              <a:rPr lang="pt-PT" sz="2800" i="1" dirty="0" err="1"/>
              <a:t>reports</a:t>
            </a:r>
            <a:r>
              <a:rPr lang="pt-PT" sz="2800" i="1" dirty="0"/>
              <a:t>, </a:t>
            </a:r>
            <a:r>
              <a:rPr lang="pt-PT" sz="2800" i="1" dirty="0" err="1"/>
              <a:t>timesheets</a:t>
            </a:r>
            <a:r>
              <a:rPr lang="pt-PT" sz="2800" i="1" dirty="0"/>
              <a:t>, ...) - Marcos</a:t>
            </a:r>
          </a:p>
          <a:p>
            <a:pPr algn="ctr"/>
            <a:endParaRPr lang="pt-PT" sz="2800" i="1" dirty="0"/>
          </a:p>
          <a:p>
            <a:pPr algn="ctr"/>
            <a:r>
              <a:rPr lang="pt-PT" sz="2800" i="1" dirty="0" err="1"/>
              <a:t>Information</a:t>
            </a:r>
            <a:r>
              <a:rPr lang="pt-PT" sz="2800" i="1" dirty="0"/>
              <a:t> </a:t>
            </a:r>
            <a:r>
              <a:rPr lang="pt-PT" sz="2800" i="1" dirty="0" err="1"/>
              <a:t>on</a:t>
            </a:r>
            <a:r>
              <a:rPr lang="pt-PT" sz="2800" i="1" dirty="0"/>
              <a:t> </a:t>
            </a:r>
            <a:r>
              <a:rPr lang="pt-PT" sz="2800" i="1" dirty="0" err="1"/>
              <a:t>the</a:t>
            </a:r>
            <a:r>
              <a:rPr lang="pt-PT" sz="2800" i="1" dirty="0"/>
              <a:t> </a:t>
            </a:r>
            <a:r>
              <a:rPr lang="pt-PT" sz="2800" i="1" dirty="0" err="1"/>
              <a:t>present</a:t>
            </a:r>
            <a:r>
              <a:rPr lang="pt-PT" sz="2800" i="1" dirty="0"/>
              <a:t> </a:t>
            </a:r>
            <a:r>
              <a:rPr lang="pt-PT" sz="2800" i="1" dirty="0" err="1"/>
              <a:t>situation</a:t>
            </a:r>
            <a:r>
              <a:rPr lang="pt-PT" sz="2800" i="1" dirty="0"/>
              <a:t> </a:t>
            </a:r>
            <a:r>
              <a:rPr lang="pt-PT" sz="2800" i="1" dirty="0" err="1"/>
              <a:t>of</a:t>
            </a:r>
            <a:r>
              <a:rPr lang="pt-PT" sz="2800" i="1" dirty="0"/>
              <a:t> </a:t>
            </a:r>
            <a:r>
              <a:rPr lang="pt-PT" sz="2800" i="1" dirty="0" err="1"/>
              <a:t>the</a:t>
            </a:r>
            <a:r>
              <a:rPr lang="pt-PT" sz="2800" i="1" dirty="0"/>
              <a:t> on-line </a:t>
            </a:r>
            <a:r>
              <a:rPr lang="pt-PT" sz="2800" i="1" dirty="0" err="1"/>
              <a:t>instruments</a:t>
            </a:r>
            <a:r>
              <a:rPr lang="pt-PT" sz="2800" i="1" dirty="0"/>
              <a:t>, </a:t>
            </a:r>
            <a:r>
              <a:rPr lang="pt-PT" sz="2800" i="1" dirty="0" err="1"/>
              <a:t>technical</a:t>
            </a:r>
            <a:r>
              <a:rPr lang="pt-PT" sz="2800" i="1" dirty="0"/>
              <a:t> </a:t>
            </a:r>
            <a:r>
              <a:rPr lang="pt-PT" sz="2800" i="1" dirty="0" err="1"/>
              <a:t>reports</a:t>
            </a:r>
            <a:r>
              <a:rPr lang="pt-PT" sz="2800" i="1" dirty="0"/>
              <a:t>, ....) - Dora</a:t>
            </a:r>
          </a:p>
          <a:p>
            <a:pPr algn="ctr"/>
            <a:endParaRPr lang="pt-BR" sz="4000" dirty="0"/>
          </a:p>
        </p:txBody>
      </p:sp>
      <p:pic>
        <p:nvPicPr>
          <p:cNvPr id="1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864" y="283913"/>
            <a:ext cx="1865376" cy="1379793"/>
          </a:xfrm>
          <a:prstGeom prst="rect">
            <a:avLst/>
          </a:prstGeom>
        </p:spPr>
      </p:pic>
      <p:pic>
        <p:nvPicPr>
          <p:cNvPr id="14" name="Picture 10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18332" y="1222062"/>
            <a:ext cx="1542343" cy="4416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ângulo 14"/>
          <p:cNvSpPr/>
          <p:nvPr/>
        </p:nvSpPr>
        <p:spPr>
          <a:xfrm>
            <a:off x="3803904" y="-4262"/>
            <a:ext cx="5340096" cy="167994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GB" sz="2800" b="1" dirty="0" err="1">
                <a:solidFill>
                  <a:schemeClr val="tx2"/>
                </a:solidFill>
              </a:rPr>
              <a:t>EuPEO</a:t>
            </a:r>
            <a:r>
              <a:rPr lang="en-GB" sz="2800" b="1" dirty="0">
                <a:solidFill>
                  <a:schemeClr val="tx2"/>
                </a:solidFill>
              </a:rPr>
              <a:t> </a:t>
            </a:r>
          </a:p>
          <a:p>
            <a:pPr algn="ctr">
              <a:defRPr/>
            </a:pPr>
            <a:r>
              <a:rPr lang="en-GB" sz="2800" b="1" dirty="0">
                <a:solidFill>
                  <a:schemeClr val="tx2"/>
                </a:solidFill>
              </a:rPr>
              <a:t>3</a:t>
            </a:r>
            <a:r>
              <a:rPr lang="en-GB" sz="2800" b="1" baseline="30000" dirty="0">
                <a:solidFill>
                  <a:schemeClr val="tx2"/>
                </a:solidFill>
              </a:rPr>
              <a:t>rd</a:t>
            </a:r>
            <a:r>
              <a:rPr lang="en-GB" sz="2800" b="1" dirty="0">
                <a:solidFill>
                  <a:schemeClr val="tx2"/>
                </a:solidFill>
              </a:rPr>
              <a:t>  Transnational Project Meeting </a:t>
            </a:r>
          </a:p>
          <a:p>
            <a:pPr algn="ctr">
              <a:defRPr/>
            </a:pPr>
            <a:r>
              <a:rPr lang="en-GB" sz="2800" b="1" dirty="0">
                <a:solidFill>
                  <a:schemeClr val="tx2"/>
                </a:solidFill>
              </a:rPr>
              <a:t>Ljubljana,</a:t>
            </a:r>
            <a:r>
              <a:rPr lang="en-GB" sz="2800" dirty="0">
                <a:solidFill>
                  <a:schemeClr val="tx2"/>
                </a:solidFill>
              </a:rPr>
              <a:t> </a:t>
            </a:r>
            <a:r>
              <a:rPr lang="en-GB" sz="2800" b="1" dirty="0">
                <a:solidFill>
                  <a:schemeClr val="tx2"/>
                </a:solidFill>
              </a:rPr>
              <a:t>25-28 September 2019</a:t>
            </a:r>
            <a:endParaRPr lang="en-GB" altLang="pt-PT" sz="2800" dirty="0">
              <a:solidFill>
                <a:schemeClr val="tx2"/>
              </a:solidFill>
              <a:latin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9245278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1">
            <a:extLst>
              <a:ext uri="{FF2B5EF4-FFF2-40B4-BE49-F238E27FC236}">
                <a16:creationId xmlns:a16="http://schemas.microsoft.com/office/drawing/2014/main" id="{ED28C7D5-3840-4465-99B0-31FE4D38F3D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62000" y="1797911"/>
            <a:ext cx="7696200" cy="990600"/>
          </a:xfrm>
        </p:spPr>
        <p:txBody>
          <a:bodyPr wrap="none" anchor="t"/>
          <a:lstStyle/>
          <a:p>
            <a:pPr algn="l" eaLnBrk="1" hangingPunct="1">
              <a:spcAft>
                <a:spcPts val="600"/>
              </a:spcAft>
            </a:pPr>
            <a:r>
              <a:rPr lang="en-US" altLang="pt-PT" sz="3200" b="1" dirty="0">
                <a:solidFill>
                  <a:srgbClr val="384477"/>
                </a:solidFill>
                <a:latin typeface="Verdana" panose="020B0604030504040204" pitchFamily="34" charset="0"/>
                <a:ea typeface="ＭＳ Ｐゴシック" panose="020B0600070205080204" pitchFamily="34" charset="-128"/>
              </a:rPr>
              <a:t>Split Budget by Partner - Total</a:t>
            </a:r>
          </a:p>
        </p:txBody>
      </p:sp>
      <p:pic>
        <p:nvPicPr>
          <p:cNvPr id="5126" name="Picture 3">
            <a:extLst>
              <a:ext uri="{FF2B5EF4-FFF2-40B4-BE49-F238E27FC236}">
                <a16:creationId xmlns:a16="http://schemas.microsoft.com/office/drawing/2014/main" id="{55E3B23C-B7BF-43F0-A9AE-F72039B194A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8691" y="2922716"/>
            <a:ext cx="9172691" cy="18301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2">
            <a:extLst>
              <a:ext uri="{FF2B5EF4-FFF2-40B4-BE49-F238E27FC236}">
                <a16:creationId xmlns:a16="http://schemas.microsoft.com/office/drawing/2014/main" id="{D5E38048-C757-46EB-8A8C-B331EF12C83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864" y="283913"/>
            <a:ext cx="1865376" cy="1379793"/>
          </a:xfrm>
          <a:prstGeom prst="rect">
            <a:avLst/>
          </a:prstGeom>
        </p:spPr>
      </p:pic>
      <p:pic>
        <p:nvPicPr>
          <p:cNvPr id="8" name="Picture 107">
            <a:extLst>
              <a:ext uri="{FF2B5EF4-FFF2-40B4-BE49-F238E27FC236}">
                <a16:creationId xmlns:a16="http://schemas.microsoft.com/office/drawing/2014/main" id="{D3E36FAB-A85E-4E21-919F-70A27881A63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18332" y="1222062"/>
            <a:ext cx="1542343" cy="4416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ctângulo 14">
            <a:extLst>
              <a:ext uri="{FF2B5EF4-FFF2-40B4-BE49-F238E27FC236}">
                <a16:creationId xmlns:a16="http://schemas.microsoft.com/office/drawing/2014/main" id="{4AAF1220-11BB-4B3A-9B2B-79BC77DCDCC1}"/>
              </a:ext>
            </a:extLst>
          </p:cNvPr>
          <p:cNvSpPr/>
          <p:nvPr/>
        </p:nvSpPr>
        <p:spPr>
          <a:xfrm>
            <a:off x="3803904" y="-4262"/>
            <a:ext cx="5340096" cy="167994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GB" sz="2800" b="1" dirty="0" err="1">
                <a:solidFill>
                  <a:schemeClr val="tx2"/>
                </a:solidFill>
              </a:rPr>
              <a:t>EuPEO</a:t>
            </a:r>
            <a:r>
              <a:rPr lang="en-GB" sz="2800" b="1" dirty="0">
                <a:solidFill>
                  <a:schemeClr val="tx2"/>
                </a:solidFill>
              </a:rPr>
              <a:t> </a:t>
            </a:r>
          </a:p>
          <a:p>
            <a:pPr algn="ctr">
              <a:defRPr/>
            </a:pPr>
            <a:r>
              <a:rPr lang="en-GB" sz="2800" b="1" dirty="0">
                <a:solidFill>
                  <a:schemeClr val="tx2"/>
                </a:solidFill>
              </a:rPr>
              <a:t>3</a:t>
            </a:r>
            <a:r>
              <a:rPr lang="en-GB" sz="2800" b="1" baseline="30000" dirty="0">
                <a:solidFill>
                  <a:schemeClr val="tx2"/>
                </a:solidFill>
              </a:rPr>
              <a:t>rd</a:t>
            </a:r>
            <a:r>
              <a:rPr lang="en-GB" sz="2800" b="1" dirty="0">
                <a:solidFill>
                  <a:schemeClr val="tx2"/>
                </a:solidFill>
              </a:rPr>
              <a:t>  Transnational Project Meeting </a:t>
            </a:r>
          </a:p>
          <a:p>
            <a:pPr algn="ctr">
              <a:defRPr/>
            </a:pPr>
            <a:r>
              <a:rPr lang="en-GB" sz="2800" b="1" dirty="0">
                <a:solidFill>
                  <a:schemeClr val="tx2"/>
                </a:solidFill>
              </a:rPr>
              <a:t>Ljubljana,</a:t>
            </a:r>
            <a:r>
              <a:rPr lang="en-GB" sz="2800" dirty="0">
                <a:solidFill>
                  <a:schemeClr val="tx2"/>
                </a:solidFill>
              </a:rPr>
              <a:t> </a:t>
            </a:r>
            <a:r>
              <a:rPr lang="en-GB" sz="2800" b="1" dirty="0">
                <a:solidFill>
                  <a:schemeClr val="tx2"/>
                </a:solidFill>
              </a:rPr>
              <a:t>25-28 September 2019</a:t>
            </a:r>
            <a:endParaRPr lang="en-GB" altLang="pt-PT" sz="2800" dirty="0">
              <a:solidFill>
                <a:schemeClr val="tx2"/>
              </a:solidFill>
              <a:latin typeface="Tahoma" panose="020B0604030504040204" pitchFamily="34" charset="0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Tema do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o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o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2331</TotalTime>
  <Words>2428</Words>
  <Application>Microsoft Office PowerPoint</Application>
  <PresentationFormat>Apresentação no Ecrã (4:3)</PresentationFormat>
  <Paragraphs>409</Paragraphs>
  <Slides>42</Slides>
  <Notes>10</Notes>
  <HiddenSlides>0</HiddenSlides>
  <MMClips>0</MMClips>
  <ScaleCrop>false</ScaleCrop>
  <HeadingPairs>
    <vt:vector size="6" baseType="variant">
      <vt:variant>
        <vt:lpstr>Tipos de letra usados</vt:lpstr>
      </vt:variant>
      <vt:variant>
        <vt:i4>6</vt:i4>
      </vt:variant>
      <vt:variant>
        <vt:lpstr>Tema</vt:lpstr>
      </vt:variant>
      <vt:variant>
        <vt:i4>1</vt:i4>
      </vt:variant>
      <vt:variant>
        <vt:lpstr>Títulos dos diapositivos</vt:lpstr>
      </vt:variant>
      <vt:variant>
        <vt:i4>42</vt:i4>
      </vt:variant>
    </vt:vector>
  </HeadingPairs>
  <TitlesOfParts>
    <vt:vector size="49" baseType="lpstr">
      <vt:lpstr>Arial</vt:lpstr>
      <vt:lpstr>Calibri</vt:lpstr>
      <vt:lpstr>Calibri Light</vt:lpstr>
      <vt:lpstr>Tahoma</vt:lpstr>
      <vt:lpstr>Times New Roman</vt:lpstr>
      <vt:lpstr>Verdana</vt:lpstr>
      <vt:lpstr>Tema do Office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Split Budget by Partner - Total</vt:lpstr>
      <vt:lpstr>Split Budget by Partner - 2019</vt:lpstr>
      <vt:lpstr>Financial Reporting</vt:lpstr>
      <vt:lpstr>Expenditure - General</vt:lpstr>
      <vt:lpstr>Information Received by Partner  – Periodic Reports</vt:lpstr>
      <vt:lpstr>Information Received by Partner  – Timesheets</vt:lpstr>
      <vt:lpstr>Proposal for financial aspects agreed in last meeting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Marcos Onofre</dc:creator>
  <cp:lastModifiedBy>Dora Carolo</cp:lastModifiedBy>
  <cp:revision>265</cp:revision>
  <dcterms:created xsi:type="dcterms:W3CDTF">2017-05-17T07:54:17Z</dcterms:created>
  <dcterms:modified xsi:type="dcterms:W3CDTF">2019-10-03T16:12:38Z</dcterms:modified>
</cp:coreProperties>
</file>