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61"/>
  </p:notesMasterIdLst>
  <p:sldIdLst>
    <p:sldId id="283" r:id="rId2"/>
    <p:sldId id="439" r:id="rId3"/>
    <p:sldId id="332" r:id="rId4"/>
    <p:sldId id="482" r:id="rId5"/>
    <p:sldId id="454" r:id="rId6"/>
    <p:sldId id="453" r:id="rId7"/>
    <p:sldId id="456" r:id="rId8"/>
    <p:sldId id="455" r:id="rId9"/>
    <p:sldId id="460" r:id="rId10"/>
    <p:sldId id="461" r:id="rId11"/>
    <p:sldId id="462" r:id="rId12"/>
    <p:sldId id="481" r:id="rId13"/>
    <p:sldId id="480" r:id="rId14"/>
    <p:sldId id="483" r:id="rId15"/>
    <p:sldId id="463" r:id="rId16"/>
    <p:sldId id="464" r:id="rId17"/>
    <p:sldId id="465" r:id="rId18"/>
    <p:sldId id="468" r:id="rId19"/>
    <p:sldId id="467" r:id="rId20"/>
    <p:sldId id="484" r:id="rId21"/>
    <p:sldId id="257" r:id="rId22"/>
    <p:sldId id="279" r:id="rId23"/>
    <p:sldId id="265" r:id="rId24"/>
    <p:sldId id="284" r:id="rId25"/>
    <p:sldId id="264" r:id="rId26"/>
    <p:sldId id="281" r:id="rId27"/>
    <p:sldId id="285" r:id="rId28"/>
    <p:sldId id="492" r:id="rId29"/>
    <p:sldId id="286" r:id="rId30"/>
    <p:sldId id="469" r:id="rId31"/>
    <p:sldId id="489" r:id="rId32"/>
    <p:sldId id="497" r:id="rId33"/>
    <p:sldId id="490" r:id="rId34"/>
    <p:sldId id="493" r:id="rId35"/>
    <p:sldId id="495" r:id="rId36"/>
    <p:sldId id="494" r:id="rId37"/>
    <p:sldId id="496" r:id="rId38"/>
    <p:sldId id="504" r:id="rId39"/>
    <p:sldId id="470" r:id="rId40"/>
    <p:sldId id="471" r:id="rId41"/>
    <p:sldId id="486" r:id="rId42"/>
    <p:sldId id="472" r:id="rId43"/>
    <p:sldId id="473" r:id="rId44"/>
    <p:sldId id="498" r:id="rId45"/>
    <p:sldId id="505" r:id="rId46"/>
    <p:sldId id="506" r:id="rId47"/>
    <p:sldId id="507" r:id="rId48"/>
    <p:sldId id="508" r:id="rId49"/>
    <p:sldId id="512" r:id="rId50"/>
    <p:sldId id="513" r:id="rId51"/>
    <p:sldId id="477" r:id="rId52"/>
    <p:sldId id="474" r:id="rId53"/>
    <p:sldId id="479" r:id="rId54"/>
    <p:sldId id="487" r:id="rId55"/>
    <p:sldId id="514" r:id="rId56"/>
    <p:sldId id="475" r:id="rId57"/>
    <p:sldId id="509" r:id="rId58"/>
    <p:sldId id="510" r:id="rId59"/>
    <p:sldId id="511" r:id="rId6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1" autoAdjust="0"/>
    <p:restoredTop sz="88393"/>
  </p:normalViewPr>
  <p:slideViewPr>
    <p:cSldViewPr snapToGrid="0" snapToObjects="1">
      <p:cViewPr varScale="1">
        <p:scale>
          <a:sx n="90" d="100"/>
          <a:sy n="90" d="100"/>
        </p:scale>
        <p:origin x="246" y="78"/>
      </p:cViewPr>
      <p:guideLst/>
    </p:cSldViewPr>
  </p:slideViewPr>
  <p:outlineViewPr>
    <p:cViewPr>
      <p:scale>
        <a:sx n="33" d="100"/>
        <a:sy n="33" d="100"/>
      </p:scale>
      <p:origin x="0" y="-16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203F5-E242-9C4E-BC50-1D3AE43A9E22}" type="datetimeFigureOut">
              <a:rPr lang="pt-BR" smtClean="0"/>
              <a:t>12/01/2021</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F687E-0BF2-DB49-AF11-05F92DCE0AA5}" type="slidenum">
              <a:rPr lang="pt-BR" smtClean="0"/>
              <a:t>‹nº›</a:t>
            </a:fld>
            <a:endParaRPr lang="pt-BR"/>
          </a:p>
        </p:txBody>
      </p:sp>
    </p:spTree>
    <p:extLst>
      <p:ext uri="{BB962C8B-B14F-4D97-AF65-F5344CB8AC3E}">
        <p14:creationId xmlns:p14="http://schemas.microsoft.com/office/powerpoint/2010/main" val="213906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4F687E-0BF2-DB49-AF11-05F92DCE0AA5}" type="slidenum">
              <a:rPr lang="pt-BR" smtClean="0"/>
              <a:t>1</a:t>
            </a:fld>
            <a:endParaRPr lang="pt-BR"/>
          </a:p>
        </p:txBody>
      </p:sp>
    </p:spTree>
    <p:extLst>
      <p:ext uri="{BB962C8B-B14F-4D97-AF65-F5344CB8AC3E}">
        <p14:creationId xmlns:p14="http://schemas.microsoft.com/office/powerpoint/2010/main" val="145172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29</a:t>
            </a:fld>
            <a:endParaRPr lang="en-US" altLang="pt-PT" sz="1200"/>
          </a:p>
        </p:txBody>
      </p:sp>
    </p:spTree>
    <p:extLst>
      <p:ext uri="{BB962C8B-B14F-4D97-AF65-F5344CB8AC3E}">
        <p14:creationId xmlns:p14="http://schemas.microsoft.com/office/powerpoint/2010/main" val="329892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785D97F-FEEB-4022-BE77-DEA8F8146B6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44EF23C-0A36-4300-85E1-2E5E06C04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pt-PT"/>
              <a:t>Opening slide</a:t>
            </a:r>
          </a:p>
        </p:txBody>
      </p:sp>
      <p:sp>
        <p:nvSpPr>
          <p:cNvPr id="17412" name="Slide Number Placeholder 3">
            <a:extLst>
              <a:ext uri="{FF2B5EF4-FFF2-40B4-BE49-F238E27FC236}">
                <a16:creationId xmlns:a16="http://schemas.microsoft.com/office/drawing/2014/main" id="{B07F347B-2742-44E2-B4BB-711216EB3B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8182732-6C48-4175-B4D5-7C2E476B143E}" type="slidenum">
              <a:rPr lang="en-US" altLang="pt-PT" sz="1200"/>
              <a:pPr eaLnBrk="1" hangingPunct="1"/>
              <a:t>21</a:t>
            </a:fld>
            <a:endParaRPr lang="en-US" altLang="pt-PT" sz="1200"/>
          </a:p>
        </p:txBody>
      </p:sp>
    </p:spTree>
    <p:extLst>
      <p:ext uri="{BB962C8B-B14F-4D97-AF65-F5344CB8AC3E}">
        <p14:creationId xmlns:p14="http://schemas.microsoft.com/office/powerpoint/2010/main" val="296663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22</a:t>
            </a:fld>
            <a:endParaRPr lang="en-US" altLang="pt-PT" sz="1200"/>
          </a:p>
        </p:txBody>
      </p:sp>
    </p:spTree>
    <p:extLst>
      <p:ext uri="{BB962C8B-B14F-4D97-AF65-F5344CB8AC3E}">
        <p14:creationId xmlns:p14="http://schemas.microsoft.com/office/powerpoint/2010/main" val="6913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23</a:t>
            </a:fld>
            <a:endParaRPr lang="en-US" altLang="pt-PT" sz="1200"/>
          </a:p>
        </p:txBody>
      </p:sp>
    </p:spTree>
    <p:extLst>
      <p:ext uri="{BB962C8B-B14F-4D97-AF65-F5344CB8AC3E}">
        <p14:creationId xmlns:p14="http://schemas.microsoft.com/office/powerpoint/2010/main" val="305241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24</a:t>
            </a:fld>
            <a:endParaRPr lang="en-US" altLang="pt-PT" sz="1200"/>
          </a:p>
        </p:txBody>
      </p:sp>
    </p:spTree>
    <p:extLst>
      <p:ext uri="{BB962C8B-B14F-4D97-AF65-F5344CB8AC3E}">
        <p14:creationId xmlns:p14="http://schemas.microsoft.com/office/powerpoint/2010/main" val="161501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25</a:t>
            </a:fld>
            <a:endParaRPr lang="en-US" altLang="pt-PT" sz="1200"/>
          </a:p>
        </p:txBody>
      </p:sp>
    </p:spTree>
    <p:extLst>
      <p:ext uri="{BB962C8B-B14F-4D97-AF65-F5344CB8AC3E}">
        <p14:creationId xmlns:p14="http://schemas.microsoft.com/office/powerpoint/2010/main" val="310843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26</a:t>
            </a:fld>
            <a:endParaRPr lang="en-US" altLang="pt-PT" sz="1200"/>
          </a:p>
        </p:txBody>
      </p:sp>
    </p:spTree>
    <p:extLst>
      <p:ext uri="{BB962C8B-B14F-4D97-AF65-F5344CB8AC3E}">
        <p14:creationId xmlns:p14="http://schemas.microsoft.com/office/powerpoint/2010/main" val="280842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27</a:t>
            </a:fld>
            <a:endParaRPr lang="en-US" altLang="pt-PT" sz="1200"/>
          </a:p>
        </p:txBody>
      </p:sp>
    </p:spTree>
    <p:extLst>
      <p:ext uri="{BB962C8B-B14F-4D97-AF65-F5344CB8AC3E}">
        <p14:creationId xmlns:p14="http://schemas.microsoft.com/office/powerpoint/2010/main" val="237980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287515-D16F-4C66-817E-351E6B9403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686DA93-5DE1-497C-9E1C-F3FA42881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pPr>
            <a:r>
              <a:rPr lang="en-US" altLang="pt-PT"/>
              <a:t>Presentation slide 2 – with EuPEO logo at the top</a:t>
            </a:r>
          </a:p>
          <a:p>
            <a:pPr algn="r">
              <a:spcBef>
                <a:spcPct val="0"/>
              </a:spcBef>
            </a:pPr>
            <a:endParaRPr lang="en-US" altLang="pt-PT"/>
          </a:p>
        </p:txBody>
      </p:sp>
      <p:sp>
        <p:nvSpPr>
          <p:cNvPr id="21508" name="Slide Number Placeholder 3">
            <a:extLst>
              <a:ext uri="{FF2B5EF4-FFF2-40B4-BE49-F238E27FC236}">
                <a16:creationId xmlns:a16="http://schemas.microsoft.com/office/drawing/2014/main" id="{ACF43932-CEE3-4E6F-8D0D-625C3FA51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ED3DFA-DE43-49F4-94EC-4265D30AEF36}" type="slidenum">
              <a:rPr lang="en-US" altLang="pt-PT" sz="1200"/>
              <a:pPr eaLnBrk="1" hangingPunct="1"/>
              <a:t>28</a:t>
            </a:fld>
            <a:endParaRPr lang="en-US" altLang="pt-PT" sz="1200"/>
          </a:p>
        </p:txBody>
      </p:sp>
    </p:spTree>
    <p:extLst>
      <p:ext uri="{BB962C8B-B14F-4D97-AF65-F5344CB8AC3E}">
        <p14:creationId xmlns:p14="http://schemas.microsoft.com/office/powerpoint/2010/main" val="21595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estilo do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mestre</a:t>
            </a:r>
            <a:endParaRPr lang="en-US" dirty="0"/>
          </a:p>
        </p:txBody>
      </p:sp>
      <p:sp>
        <p:nvSpPr>
          <p:cNvPr id="4" name="Date Placeholder 3"/>
          <p:cNvSpPr>
            <a:spLocks noGrp="1"/>
          </p:cNvSpPr>
          <p:nvPr>
            <p:ph type="dt" sz="half" idx="10"/>
          </p:nvPr>
        </p:nvSpPr>
        <p:spPr/>
        <p:txBody>
          <a:bodyPr/>
          <a:lstStyle/>
          <a:p>
            <a:fld id="{03F13C81-DFCD-CB4B-B322-2606C76E5349}" type="datetimeFigureOut">
              <a:rPr lang="pt-BR" smtClean="0"/>
              <a:t>12/01/2021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48074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3F13C81-DFCD-CB4B-B322-2606C76E5349}" type="datetimeFigureOut">
              <a:rPr lang="pt-BR" smtClean="0"/>
              <a:t>12/01/2021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26417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estilo do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3F13C81-DFCD-CB4B-B322-2606C76E5349}" type="datetimeFigureOut">
              <a:rPr lang="pt-BR" smtClean="0"/>
              <a:t>12/01/2021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0729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estilo do título mestre</a:t>
            </a:r>
            <a:endParaRPr lang="en-US" dirty="0"/>
          </a:p>
        </p:txBody>
      </p:sp>
      <p:sp>
        <p:nvSpPr>
          <p:cNvPr id="3" name="Content Placeholder 2"/>
          <p:cNvSpPr>
            <a:spLocks noGrp="1"/>
          </p:cNvSpPr>
          <p:nvPr>
            <p:ph idx="1"/>
          </p:nvPr>
        </p:nvSpPr>
        <p:spPr/>
        <p:txBody>
          <a:body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3F13C81-DFCD-CB4B-B322-2606C76E5349}" type="datetimeFigureOut">
              <a:rPr lang="pt-BR" smtClean="0"/>
              <a:t>12/01/2021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98230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estilo do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de texto mestres</a:t>
            </a:r>
          </a:p>
        </p:txBody>
      </p:sp>
      <p:sp>
        <p:nvSpPr>
          <p:cNvPr id="4" name="Date Placeholder 3"/>
          <p:cNvSpPr>
            <a:spLocks noGrp="1"/>
          </p:cNvSpPr>
          <p:nvPr>
            <p:ph type="dt" sz="half" idx="10"/>
          </p:nvPr>
        </p:nvSpPr>
        <p:spPr/>
        <p:txBody>
          <a:bodyPr/>
          <a:lstStyle/>
          <a:p>
            <a:fld id="{03F13C81-DFCD-CB4B-B322-2606C76E5349}" type="datetimeFigureOut">
              <a:rPr lang="pt-BR" smtClean="0"/>
              <a:t>12/01/2021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89897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estilo do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03F13C81-DFCD-CB4B-B322-2606C76E5349}" type="datetimeFigureOut">
              <a:rPr lang="pt-BR" smtClean="0"/>
              <a:t>12/01/2021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0121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estilo do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03F13C81-DFCD-CB4B-B322-2606C76E5349}" type="datetimeFigureOut">
              <a:rPr lang="pt-BR" smtClean="0"/>
              <a:t>12/01/2021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31476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estilo do título mestre</a:t>
            </a:r>
            <a:endParaRPr lang="en-US" dirty="0"/>
          </a:p>
        </p:txBody>
      </p:sp>
      <p:sp>
        <p:nvSpPr>
          <p:cNvPr id="3" name="Date Placeholder 2"/>
          <p:cNvSpPr>
            <a:spLocks noGrp="1"/>
          </p:cNvSpPr>
          <p:nvPr>
            <p:ph type="dt" sz="half" idx="10"/>
          </p:nvPr>
        </p:nvSpPr>
        <p:spPr/>
        <p:txBody>
          <a:bodyPr/>
          <a:lstStyle/>
          <a:p>
            <a:fld id="{03F13C81-DFCD-CB4B-B322-2606C76E5349}" type="datetimeFigureOut">
              <a:rPr lang="pt-BR" smtClean="0"/>
              <a:t>12/01/2021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04551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13C81-DFCD-CB4B-B322-2606C76E5349}" type="datetimeFigureOut">
              <a:rPr lang="pt-BR" smtClean="0"/>
              <a:t>12/01/2021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33828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estilo do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de texto mestres</a:t>
            </a:r>
          </a:p>
        </p:txBody>
      </p:sp>
      <p:sp>
        <p:nvSpPr>
          <p:cNvPr id="5" name="Date Placeholder 4"/>
          <p:cNvSpPr>
            <a:spLocks noGrp="1"/>
          </p:cNvSpPr>
          <p:nvPr>
            <p:ph type="dt" sz="half" idx="10"/>
          </p:nvPr>
        </p:nvSpPr>
        <p:spPr/>
        <p:txBody>
          <a:bodyPr/>
          <a:lstStyle/>
          <a:p>
            <a:fld id="{03F13C81-DFCD-CB4B-B322-2606C76E5349}" type="datetimeFigureOut">
              <a:rPr lang="pt-BR" smtClean="0"/>
              <a:t>12/01/2021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88407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estilo do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Arraste a imagem para o espaço reservado ou clique no ícone para adicionar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de texto mestres</a:t>
            </a:r>
          </a:p>
        </p:txBody>
      </p:sp>
      <p:sp>
        <p:nvSpPr>
          <p:cNvPr id="5" name="Date Placeholder 4"/>
          <p:cNvSpPr>
            <a:spLocks noGrp="1"/>
          </p:cNvSpPr>
          <p:nvPr>
            <p:ph type="dt" sz="half" idx="10"/>
          </p:nvPr>
        </p:nvSpPr>
        <p:spPr/>
        <p:txBody>
          <a:bodyPr/>
          <a:lstStyle/>
          <a:p>
            <a:fld id="{03F13C81-DFCD-CB4B-B322-2606C76E5349}" type="datetimeFigureOut">
              <a:rPr lang="pt-BR" smtClean="0"/>
              <a:t>12/01/2021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D86A6C1-9BD4-B94F-BB1E-AB27594E007D}" type="slidenum">
              <a:rPr lang="pt-BR" smtClean="0"/>
              <a:t>‹nº›</a:t>
            </a:fld>
            <a:endParaRPr lang="pt-BR"/>
          </a:p>
        </p:txBody>
      </p:sp>
    </p:spTree>
    <p:extLst>
      <p:ext uri="{BB962C8B-B14F-4D97-AF65-F5344CB8AC3E}">
        <p14:creationId xmlns:p14="http://schemas.microsoft.com/office/powerpoint/2010/main" val="105337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estilo do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Clique para editar os estilos de texto mestres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3C81-DFCD-CB4B-B322-2606C76E5349}" type="datetimeFigureOut">
              <a:rPr lang="pt-BR" smtClean="0"/>
              <a:t>12/01/2021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6A6C1-9BD4-B94F-BB1E-AB27594E007D}" type="slidenum">
              <a:rPr lang="pt-BR" smtClean="0"/>
              <a:t>‹nº›</a:t>
            </a:fld>
            <a:endParaRPr lang="pt-BR"/>
          </a:p>
        </p:txBody>
      </p:sp>
    </p:spTree>
    <p:extLst>
      <p:ext uri="{BB962C8B-B14F-4D97-AF65-F5344CB8AC3E}">
        <p14:creationId xmlns:p14="http://schemas.microsoft.com/office/powerpoint/2010/main" val="1245944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emf"/><Relationship Id="rId15" Type="http://schemas.openxmlformats.org/officeDocument/2006/relationships/image" Target="../media/image13.tiff"/><Relationship Id="rId10" Type="http://schemas.openxmlformats.org/officeDocument/2006/relationships/image" Target="../media/image8.emf"/><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hyperlink" Target="../../FMH/Investiga&#231;&#227;o/EUPEO/B-Instruments/WP3_Questionnaires_Pilot%20Versions/WP3_Pilot%20Databases/Syntax_Teacher%20Descriptives_EuLAS-T.sps" TargetMode="External"/><Relationship Id="rId3" Type="http://schemas.openxmlformats.org/officeDocument/2006/relationships/image" Target="../media/image20.jpeg"/><Relationship Id="rId7"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27.png"/><Relationship Id="rId5" Type="http://schemas.openxmlformats.org/officeDocument/2006/relationships/hyperlink" Target="../../FMH/Investiga&#231;&#227;o/EUPEO/B-Instruments/WP3_Questionnaires_Pilot%20Versions/WP3_Pilot%20Databases/Syntax_FitnessZone_EuLAS-T.sps" TargetMode="External"/><Relationship Id="rId10" Type="http://schemas.openxmlformats.org/officeDocument/2006/relationships/image" Target="../media/image26.wmf"/><Relationship Id="rId4" Type="http://schemas.openxmlformats.org/officeDocument/2006/relationships/image" Target="../media/image22.png"/><Relationship Id="rId9"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Bobsleigh_at_the_2002_Winter_Olympics" TargetMode="External"/><Relationship Id="rId3" Type="http://schemas.openxmlformats.org/officeDocument/2006/relationships/image" Target="../media/image17.png"/><Relationship Id="rId7" Type="http://schemas.openxmlformats.org/officeDocument/2006/relationships/image" Target="../media/image30.jpg"/><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hyperlink" Target="https://pixabay.com/en/checker-flags-racing-flags-flag-296805/"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hyperlink" Target="https://www.squawkpoint.com/2013/10/team-purpose-method/" TargetMode="External"/><Relationship Id="rId4" Type="http://schemas.openxmlformats.org/officeDocument/2006/relationships/image" Target="../media/image28.png"/><Relationship Id="rId9"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hyperlink" Target="https://journals.humankinetics.com/view/journals/jpah/15/s2/jpah.15.issue-s2.x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84" y="2990484"/>
            <a:ext cx="2586175" cy="406758"/>
          </a:xfrm>
          <a:prstGeom prst="rect">
            <a:avLst/>
          </a:prstGeom>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962" y="4139911"/>
            <a:ext cx="1054862" cy="507145"/>
          </a:xfrm>
          <a:prstGeom prst="rect">
            <a:avLst/>
          </a:prstGeom>
        </p:spPr>
      </p:pic>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28" y="5122410"/>
            <a:ext cx="890286" cy="844300"/>
          </a:xfrm>
          <a:prstGeom prst="rect">
            <a:avLst/>
          </a:prstGeom>
        </p:spPr>
      </p:pic>
      <p:pic>
        <p:nvPicPr>
          <p:cNvPr id="13" name="Image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2058" y="2886257"/>
            <a:ext cx="1257795" cy="923532"/>
          </a:xfrm>
          <a:prstGeom prst="rect">
            <a:avLst/>
          </a:prstGeom>
        </p:spPr>
      </p:pic>
      <p:pic>
        <p:nvPicPr>
          <p:cNvPr id="15" name="Image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002" y="4913931"/>
            <a:ext cx="1008432" cy="1034012"/>
          </a:xfrm>
          <a:prstGeom prst="rect">
            <a:avLst/>
          </a:prstGeom>
        </p:spPr>
      </p:pic>
      <p:pic>
        <p:nvPicPr>
          <p:cNvPr id="16" name="Imagem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65" y="1951148"/>
            <a:ext cx="2293394" cy="715539"/>
          </a:xfrm>
          <a:prstGeom prst="rect">
            <a:avLst/>
          </a:prstGeom>
          <a:solidFill>
            <a:schemeClr val="accent5"/>
          </a:solidFill>
        </p:spPr>
      </p:pic>
      <p:pic>
        <p:nvPicPr>
          <p:cNvPr id="19" name="Imagem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0589" y="1848865"/>
            <a:ext cx="1245524" cy="932942"/>
          </a:xfrm>
          <a:prstGeom prst="rect">
            <a:avLst/>
          </a:prstGeom>
        </p:spPr>
      </p:pic>
      <p:pic>
        <p:nvPicPr>
          <p:cNvPr id="2" name="Imagem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184" y="3406292"/>
            <a:ext cx="1184174" cy="1675755"/>
          </a:xfrm>
          <a:prstGeom prst="rect">
            <a:avLst/>
          </a:prstGeom>
        </p:spPr>
      </p:pic>
      <p:pic>
        <p:nvPicPr>
          <p:cNvPr id="3" name="Imagem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8516" y="2781807"/>
            <a:ext cx="1335406" cy="943667"/>
          </a:xfrm>
          <a:prstGeom prst="rect">
            <a:avLst/>
          </a:prstGeom>
        </p:spPr>
      </p:pic>
      <p:pic>
        <p:nvPicPr>
          <p:cNvPr id="5" name="Imagem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40063" y="3826273"/>
            <a:ext cx="1832311" cy="835791"/>
          </a:xfrm>
          <a:prstGeom prst="rect">
            <a:avLst/>
          </a:prstGeom>
        </p:spPr>
      </p:pic>
      <p:pic>
        <p:nvPicPr>
          <p:cNvPr id="18" name="Imagem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12033" y="4414176"/>
            <a:ext cx="1357844" cy="472179"/>
          </a:xfrm>
          <a:prstGeom prst="rect">
            <a:avLst/>
          </a:prstGeom>
        </p:spPr>
      </p:pic>
      <p:pic>
        <p:nvPicPr>
          <p:cNvPr id="14" name="Imagem 13"/>
          <p:cNvPicPr preferRelativeResize="0">
            <a:picLocks/>
          </p:cNvPicPr>
          <p:nvPr/>
        </p:nvPicPr>
        <p:blipFill>
          <a:blip r:embed="rId14">
            <a:extLst>
              <a:ext uri="{28A0092B-C50C-407E-A947-70E740481C1C}">
                <a14:useLocalDpi xmlns:a14="http://schemas.microsoft.com/office/drawing/2010/main" val="0"/>
              </a:ext>
            </a:extLst>
          </a:blip>
          <a:stretch>
            <a:fillRect/>
          </a:stretch>
        </p:blipFill>
        <p:spPr>
          <a:xfrm>
            <a:off x="4240679" y="5430937"/>
            <a:ext cx="1100551" cy="475968"/>
          </a:xfrm>
          <a:prstGeom prst="rect">
            <a:avLst/>
          </a:prstGeom>
        </p:spPr>
      </p:pic>
      <p:pic>
        <p:nvPicPr>
          <p:cNvPr id="6" name="Imagem 5"/>
          <p:cNvPicPr>
            <a:picLocks noChangeAspect="1"/>
          </p:cNvPicPr>
          <p:nvPr/>
        </p:nvPicPr>
        <p:blipFill>
          <a:blip r:embed="rId15"/>
          <a:stretch>
            <a:fillRect/>
          </a:stretch>
        </p:blipFill>
        <p:spPr>
          <a:xfrm>
            <a:off x="3648333" y="1953055"/>
            <a:ext cx="2123083" cy="749945"/>
          </a:xfrm>
          <a:prstGeom prst="rect">
            <a:avLst/>
          </a:prstGeom>
        </p:spPr>
      </p:pic>
      <p:pic>
        <p:nvPicPr>
          <p:cNvPr id="20" name="Picture 3"/>
          <p:cNvPicPr>
            <a:picLocks noChangeAspect="1"/>
          </p:cNvPicPr>
          <p:nvPr/>
        </p:nvPicPr>
        <p:blipFill>
          <a:blip r:embed="rId16"/>
          <a:stretch>
            <a:fillRect/>
          </a:stretch>
        </p:blipFill>
        <p:spPr>
          <a:xfrm>
            <a:off x="4949546" y="6170802"/>
            <a:ext cx="4194454" cy="687198"/>
          </a:xfrm>
          <a:prstGeom prst="rect">
            <a:avLst/>
          </a:prstGeom>
        </p:spPr>
      </p:pic>
      <p:pic>
        <p:nvPicPr>
          <p:cNvPr id="21"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6245060"/>
            <a:ext cx="2145837" cy="612940"/>
          </a:xfrm>
          <a:prstGeom prst="rect">
            <a:avLst/>
          </a:prstGeom>
        </p:spPr>
      </p:pic>
      <p:sp>
        <p:nvSpPr>
          <p:cNvPr id="22" name="Rounded Rectangle 6"/>
          <p:cNvSpPr/>
          <p:nvPr/>
        </p:nvSpPr>
        <p:spPr>
          <a:xfrm>
            <a:off x="154792" y="6211840"/>
            <a:ext cx="8989208" cy="45719"/>
          </a:xfrm>
          <a:prstGeom prst="round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3" name="Rectângulo 14">
            <a:extLst>
              <a:ext uri="{FF2B5EF4-FFF2-40B4-BE49-F238E27FC236}">
                <a16:creationId xmlns:a16="http://schemas.microsoft.com/office/drawing/2014/main" id="{9347C706-929C-474C-95AE-A0B111DFD16D}"/>
              </a:ext>
            </a:extLst>
          </p:cNvPr>
          <p:cNvSpPr/>
          <p:nvPr/>
        </p:nvSpPr>
        <p:spPr>
          <a:xfrm>
            <a:off x="0" y="-16137"/>
            <a:ext cx="9144000"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schemeClr val="tx2"/>
                </a:solidFill>
              </a:rPr>
              <a:t>4</a:t>
            </a:r>
            <a:r>
              <a:rPr lang="en-GB" sz="2400" b="1" baseline="30000" dirty="0">
                <a:solidFill>
                  <a:schemeClr val="tx2"/>
                </a:solidFill>
              </a:rPr>
              <a:t>th </a:t>
            </a:r>
            <a:r>
              <a:rPr lang="en-GB" sz="2400" b="1" dirty="0" err="1">
                <a:solidFill>
                  <a:schemeClr val="tx2"/>
                </a:solidFill>
              </a:rPr>
              <a:t>EuPEO</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p>
          <a:p>
            <a:pPr algn="ctr">
              <a:defRPr/>
            </a:pP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23771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1447205065"/>
              </p:ext>
            </p:extLst>
          </p:nvPr>
        </p:nvGraphicFramePr>
        <p:xfrm>
          <a:off x="451262" y="2987357"/>
          <a:ext cx="8312728" cy="892874"/>
        </p:xfrm>
        <a:graphic>
          <a:graphicData uri="http://schemas.openxmlformats.org/drawingml/2006/table">
            <a:tbl>
              <a:tblPr bandRow="1">
                <a:tableStyleId>{5C22544A-7EE6-4342-B048-85BDC9FD1C3A}</a:tableStyleId>
              </a:tblPr>
              <a:tblGrid>
                <a:gridCol w="8312728">
                  <a:extLst>
                    <a:ext uri="{9D8B030D-6E8A-4147-A177-3AD203B41FA5}">
                      <a16:colId xmlns:a16="http://schemas.microsoft.com/office/drawing/2014/main" val="1693854227"/>
                    </a:ext>
                  </a:extLst>
                </a:gridCol>
              </a:tblGrid>
              <a:tr h="482756">
                <a:tc>
                  <a:txBody>
                    <a:bodyPr/>
                    <a:lstStyle/>
                    <a:p>
                      <a:pPr algn="ctr">
                        <a:lnSpc>
                          <a:spcPct val="107000"/>
                        </a:lnSpc>
                        <a:spcAft>
                          <a:spcPts val="0"/>
                        </a:spcAft>
                      </a:pPr>
                      <a:r>
                        <a:rPr lang="pt-PT" sz="2800" dirty="0" err="1">
                          <a:effectLst/>
                        </a:rPr>
                        <a:t>Coffee</a:t>
                      </a:r>
                      <a:r>
                        <a:rPr lang="pt-PT" sz="2800" dirty="0">
                          <a:effectLst/>
                        </a:rPr>
                        <a:t> Break</a:t>
                      </a:r>
                    </a:p>
                    <a:p>
                      <a:pPr algn="ctr">
                        <a:lnSpc>
                          <a:spcPct val="107000"/>
                        </a:lnSpc>
                        <a:spcAft>
                          <a:spcPts val="0"/>
                        </a:spcAft>
                      </a:pPr>
                      <a:r>
                        <a:rPr lang="pt-PT" sz="2800" dirty="0">
                          <a:effectLst/>
                        </a:rPr>
                        <a:t>(</a:t>
                      </a:r>
                      <a:r>
                        <a:rPr lang="pt-PT" sz="2800" dirty="0" err="1">
                          <a:effectLst/>
                        </a:rPr>
                        <a:t>10h30m-10h50m</a:t>
                      </a:r>
                      <a:r>
                        <a:rPr lang="pt-PT"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508715616"/>
                  </a:ext>
                </a:extLst>
              </a:tr>
            </a:tbl>
          </a:graphicData>
        </a:graphic>
      </p:graphicFrame>
    </p:spTree>
    <p:extLst>
      <p:ext uri="{BB962C8B-B14F-4D97-AF65-F5344CB8AC3E}">
        <p14:creationId xmlns:p14="http://schemas.microsoft.com/office/powerpoint/2010/main" val="60904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1177257186"/>
              </p:ext>
            </p:extLst>
          </p:nvPr>
        </p:nvGraphicFramePr>
        <p:xfrm>
          <a:off x="416705" y="3167743"/>
          <a:ext cx="8310589" cy="2242313"/>
        </p:xfrm>
        <a:graphic>
          <a:graphicData uri="http://schemas.openxmlformats.org/drawingml/2006/table">
            <a:tbl>
              <a:tblPr bandRow="1">
                <a:tableStyleId>{5C22544A-7EE6-4342-B048-85BDC9FD1C3A}</a:tableStyleId>
              </a:tblPr>
              <a:tblGrid>
                <a:gridCol w="8310589">
                  <a:extLst>
                    <a:ext uri="{9D8B030D-6E8A-4147-A177-3AD203B41FA5}">
                      <a16:colId xmlns:a16="http://schemas.microsoft.com/office/drawing/2014/main" val="1693854227"/>
                    </a:ext>
                  </a:extLst>
                </a:gridCol>
              </a:tblGrid>
              <a:tr h="657359">
                <a:tc>
                  <a:txBody>
                    <a:bodyPr/>
                    <a:lstStyle/>
                    <a:p>
                      <a:pPr algn="ctr">
                        <a:lnSpc>
                          <a:spcPct val="107000"/>
                        </a:lnSpc>
                        <a:spcAft>
                          <a:spcPts val="0"/>
                        </a:spcAft>
                      </a:pPr>
                      <a:r>
                        <a:rPr lang="en-GB" sz="2800" dirty="0">
                          <a:effectLst/>
                        </a:rPr>
                        <a:t>Item 3.</a:t>
                      </a:r>
                      <a:endParaRPr lang="pt-PT" sz="2800" dirty="0">
                        <a:effectLst/>
                      </a:endParaRPr>
                    </a:p>
                    <a:p>
                      <a:pPr algn="ctr">
                        <a:lnSpc>
                          <a:spcPct val="107000"/>
                        </a:lnSpc>
                        <a:spcAft>
                          <a:spcPts val="0"/>
                        </a:spcAft>
                      </a:pPr>
                      <a:r>
                        <a:rPr lang="en-GB" sz="2800" dirty="0">
                          <a:effectLst/>
                        </a:rPr>
                        <a:t>Coordination Summary Report</a:t>
                      </a:r>
                      <a:endParaRPr lang="pt-PT" sz="2800" dirty="0">
                        <a:effectLst/>
                      </a:endParaRPr>
                    </a:p>
                    <a:p>
                      <a:pPr algn="ctr">
                        <a:lnSpc>
                          <a:spcPct val="107000"/>
                        </a:lnSpc>
                        <a:spcAft>
                          <a:spcPts val="0"/>
                        </a:spcAft>
                      </a:pPr>
                      <a:r>
                        <a:rPr lang="en-GB" sz="2800" dirty="0" err="1">
                          <a:effectLst/>
                        </a:rPr>
                        <a:t>10h50m-11h20m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839423165"/>
                  </a:ext>
                </a:extLst>
              </a:tr>
              <a:tr h="657359">
                <a:tc>
                  <a:txBody>
                    <a:bodyPr/>
                    <a:lstStyle/>
                    <a:p>
                      <a:pPr algn="ctr">
                        <a:lnSpc>
                          <a:spcPct val="107000"/>
                        </a:lnSpc>
                        <a:spcAft>
                          <a:spcPts val="0"/>
                        </a:spcAft>
                        <a:tabLst>
                          <a:tab pos="114935" algn="l"/>
                        </a:tabLst>
                      </a:pPr>
                      <a:r>
                        <a:rPr lang="en-GB" sz="2800" dirty="0">
                          <a:effectLst/>
                        </a:rPr>
                        <a:t>Coordination Summary Report since March 26</a:t>
                      </a:r>
                      <a:r>
                        <a:rPr lang="en-GB" sz="2800" baseline="30000" dirty="0">
                          <a:effectLst/>
                        </a:rPr>
                        <a:t>th</a:t>
                      </a:r>
                      <a:endParaRPr lang="pt-PT" sz="2800" dirty="0">
                        <a:effectLst/>
                      </a:endParaRPr>
                    </a:p>
                    <a:p>
                      <a:pPr algn="ctr">
                        <a:lnSpc>
                          <a:spcPct val="107000"/>
                        </a:lnSpc>
                        <a:spcAft>
                          <a:spcPts val="0"/>
                        </a:spcAft>
                        <a:tabLst>
                          <a:tab pos="114935" algn="l"/>
                        </a:tabLst>
                      </a:pPr>
                      <a:r>
                        <a:rPr lang="en-GB" sz="2800" dirty="0">
                          <a:effectLst/>
                        </a:rPr>
                        <a:t>(FMH and </a:t>
                      </a:r>
                      <a:r>
                        <a:rPr lang="en-GB" sz="2800" dirty="0" err="1">
                          <a:effectLst/>
                        </a:rPr>
                        <a:t>SPEF</a:t>
                      </a:r>
                      <a:r>
                        <a:rPr lang="en-GB"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106901636"/>
                  </a:ext>
                </a:extLst>
              </a:tr>
            </a:tbl>
          </a:graphicData>
        </a:graphic>
      </p:graphicFrame>
    </p:spTree>
    <p:extLst>
      <p:ext uri="{BB962C8B-B14F-4D97-AF65-F5344CB8AC3E}">
        <p14:creationId xmlns:p14="http://schemas.microsoft.com/office/powerpoint/2010/main" val="267954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ângulo 14"/>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11" name="Tabela 10">
            <a:extLst>
              <a:ext uri="{FF2B5EF4-FFF2-40B4-BE49-F238E27FC236}">
                <a16:creationId xmlns:a16="http://schemas.microsoft.com/office/drawing/2014/main" id="{55D3A755-F684-C342-96D9-D9B57090DAC7}"/>
              </a:ext>
            </a:extLst>
          </p:cNvPr>
          <p:cNvGraphicFramePr>
            <a:graphicFrameLocks noGrp="1"/>
          </p:cNvGraphicFramePr>
          <p:nvPr>
            <p:extLst>
              <p:ext uri="{D42A27DB-BD31-4B8C-83A1-F6EECF244321}">
                <p14:modId xmlns:p14="http://schemas.microsoft.com/office/powerpoint/2010/main" val="1960439406"/>
              </p:ext>
            </p:extLst>
          </p:nvPr>
        </p:nvGraphicFramePr>
        <p:xfrm>
          <a:off x="242138" y="1911927"/>
          <a:ext cx="8659724" cy="441644"/>
        </p:xfrm>
        <a:graphic>
          <a:graphicData uri="http://schemas.openxmlformats.org/drawingml/2006/table">
            <a:tbl>
              <a:tblPr bandRow="1">
                <a:tableStyleId>{5C22544A-7EE6-4342-B048-85BDC9FD1C3A}</a:tableStyleId>
              </a:tblPr>
              <a:tblGrid>
                <a:gridCol w="8659724">
                  <a:extLst>
                    <a:ext uri="{9D8B030D-6E8A-4147-A177-3AD203B41FA5}">
                      <a16:colId xmlns:a16="http://schemas.microsoft.com/office/drawing/2014/main" val="4094636602"/>
                    </a:ext>
                  </a:extLst>
                </a:gridCol>
              </a:tblGrid>
              <a:tr h="441644">
                <a:tc>
                  <a:txBody>
                    <a:bodyPr/>
                    <a:lstStyle/>
                    <a:p>
                      <a:pPr algn="ctr">
                        <a:lnSpc>
                          <a:spcPct val="107000"/>
                        </a:lnSpc>
                        <a:spcAft>
                          <a:spcPts val="0"/>
                        </a:spcAft>
                      </a:pPr>
                      <a:r>
                        <a:rPr lang="en-GB" sz="2800" noProof="0" dirty="0" err="1">
                          <a:effectLst/>
                        </a:rPr>
                        <a:t>EuPEO</a:t>
                      </a:r>
                      <a:r>
                        <a:rPr lang="en-GB" sz="2800" noProof="0" dirty="0">
                          <a:effectLst/>
                        </a:rPr>
                        <a:t>: From where we started and where we are.</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424987517"/>
                  </a:ext>
                </a:extLst>
              </a:tr>
            </a:tbl>
          </a:graphicData>
        </a:graphic>
      </p:graphicFrame>
      <p:grpSp>
        <p:nvGrpSpPr>
          <p:cNvPr id="6" name="Grupo 6">
            <a:extLst>
              <a:ext uri="{FF2B5EF4-FFF2-40B4-BE49-F238E27FC236}">
                <a16:creationId xmlns:a16="http://schemas.microsoft.com/office/drawing/2014/main" id="{C0FAD2C3-BD98-5B46-8F85-1F52C5E227A0}"/>
              </a:ext>
            </a:extLst>
          </p:cNvPr>
          <p:cNvGrpSpPr/>
          <p:nvPr/>
        </p:nvGrpSpPr>
        <p:grpSpPr>
          <a:xfrm>
            <a:off x="242138" y="2589816"/>
            <a:ext cx="8775864" cy="3942767"/>
            <a:chOff x="0" y="0"/>
            <a:chExt cx="6189980" cy="2776855"/>
          </a:xfrm>
        </p:grpSpPr>
        <p:pic>
          <p:nvPicPr>
            <p:cNvPr id="7" name="Imagem 6">
              <a:extLst>
                <a:ext uri="{FF2B5EF4-FFF2-40B4-BE49-F238E27FC236}">
                  <a16:creationId xmlns:a16="http://schemas.microsoft.com/office/drawing/2014/main" id="{5CE15E66-2AAB-804E-BFC5-E58F828CE0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89980" cy="2533650"/>
            </a:xfrm>
            <a:prstGeom prst="rect">
              <a:avLst/>
            </a:prstGeom>
            <a:noFill/>
          </p:spPr>
        </p:pic>
        <p:pic>
          <p:nvPicPr>
            <p:cNvPr id="8" name="Imagem 7">
              <a:extLst>
                <a:ext uri="{FF2B5EF4-FFF2-40B4-BE49-F238E27FC236}">
                  <a16:creationId xmlns:a16="http://schemas.microsoft.com/office/drawing/2014/main" id="{05AE8A24-E5C1-0D48-8205-03A08684C3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447925"/>
              <a:ext cx="5915025" cy="328930"/>
            </a:xfrm>
            <a:prstGeom prst="rect">
              <a:avLst/>
            </a:prstGeom>
            <a:noFill/>
          </p:spPr>
        </p:pic>
      </p:grpSp>
      <p:sp>
        <p:nvSpPr>
          <p:cNvPr id="2" name="Seta: Para Baixo 1">
            <a:extLst>
              <a:ext uri="{FF2B5EF4-FFF2-40B4-BE49-F238E27FC236}">
                <a16:creationId xmlns:a16="http://schemas.microsoft.com/office/drawing/2014/main" id="{436730ED-45F4-4E57-96EC-F5E1534D2983}"/>
              </a:ext>
            </a:extLst>
          </p:cNvPr>
          <p:cNvSpPr/>
          <p:nvPr/>
        </p:nvSpPr>
        <p:spPr>
          <a:xfrm>
            <a:off x="6831418" y="3055883"/>
            <a:ext cx="372139" cy="140349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8261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ângulo 14"/>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11" name="Tabela 10">
            <a:extLst>
              <a:ext uri="{FF2B5EF4-FFF2-40B4-BE49-F238E27FC236}">
                <a16:creationId xmlns:a16="http://schemas.microsoft.com/office/drawing/2014/main" id="{55D3A755-F684-C342-96D9-D9B57090DAC7}"/>
              </a:ext>
            </a:extLst>
          </p:cNvPr>
          <p:cNvGraphicFramePr>
            <a:graphicFrameLocks noGrp="1"/>
          </p:cNvGraphicFramePr>
          <p:nvPr>
            <p:extLst>
              <p:ext uri="{D42A27DB-BD31-4B8C-83A1-F6EECF244321}">
                <p14:modId xmlns:p14="http://schemas.microsoft.com/office/powerpoint/2010/main" val="2602217187"/>
              </p:ext>
            </p:extLst>
          </p:nvPr>
        </p:nvGraphicFramePr>
        <p:xfrm>
          <a:off x="242138" y="2227210"/>
          <a:ext cx="8659725" cy="4327196"/>
        </p:xfrm>
        <a:graphic>
          <a:graphicData uri="http://schemas.openxmlformats.org/drawingml/2006/table">
            <a:tbl>
              <a:tblPr bandRow="1">
                <a:tableStyleId>{5C22544A-7EE6-4342-B048-85BDC9FD1C3A}</a:tableStyleId>
              </a:tblPr>
              <a:tblGrid>
                <a:gridCol w="719763">
                  <a:extLst>
                    <a:ext uri="{9D8B030D-6E8A-4147-A177-3AD203B41FA5}">
                      <a16:colId xmlns:a16="http://schemas.microsoft.com/office/drawing/2014/main" val="4094636602"/>
                    </a:ext>
                  </a:extLst>
                </a:gridCol>
                <a:gridCol w="1793174">
                  <a:extLst>
                    <a:ext uri="{9D8B030D-6E8A-4147-A177-3AD203B41FA5}">
                      <a16:colId xmlns:a16="http://schemas.microsoft.com/office/drawing/2014/main" val="4157310608"/>
                    </a:ext>
                  </a:extLst>
                </a:gridCol>
                <a:gridCol w="6146788">
                  <a:extLst>
                    <a:ext uri="{9D8B030D-6E8A-4147-A177-3AD203B41FA5}">
                      <a16:colId xmlns:a16="http://schemas.microsoft.com/office/drawing/2014/main" val="301826330"/>
                    </a:ext>
                  </a:extLst>
                </a:gridCol>
              </a:tblGrid>
              <a:tr h="966765">
                <a:tc gridSpan="3">
                  <a:txBody>
                    <a:bodyPr/>
                    <a:lstStyle/>
                    <a:p>
                      <a:pPr algn="ctr">
                        <a:lnSpc>
                          <a:spcPct val="107000"/>
                        </a:lnSpc>
                        <a:spcAft>
                          <a:spcPts val="0"/>
                        </a:spcAft>
                      </a:pPr>
                      <a:r>
                        <a:rPr lang="en-GB" sz="2800" noProof="0" dirty="0" err="1">
                          <a:effectLst/>
                        </a:rPr>
                        <a:t>EuPEO</a:t>
                      </a:r>
                      <a:r>
                        <a:rPr lang="en-GB" sz="2800" noProof="0" dirty="0">
                          <a:effectLst/>
                        </a:rPr>
                        <a:t>: From where did we start and what was our journey so far?</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2424987517"/>
                  </a:ext>
                </a:extLst>
              </a:tr>
              <a:tr h="438478">
                <a:tc gridSpan="3">
                  <a:txBody>
                    <a:bodyPr/>
                    <a:lstStyle/>
                    <a:p>
                      <a:pPr algn="ctr">
                        <a:lnSpc>
                          <a:spcPct val="107000"/>
                        </a:lnSpc>
                        <a:spcAft>
                          <a:spcPts val="0"/>
                        </a:spcAft>
                      </a:pPr>
                      <a:r>
                        <a:rPr lang="en-GB" sz="2000" noProof="0" dirty="0">
                          <a:effectLst/>
                        </a:rPr>
                        <a:t>Short review of the pages 33 to 41 of the application “Project Description”</a:t>
                      </a:r>
                      <a:endParaRPr lang="en-GB" sz="2000" kern="1200" noProof="0" dirty="0">
                        <a:solidFill>
                          <a:schemeClr val="dk1"/>
                        </a:solidFill>
                        <a:effectLst/>
                        <a:latin typeface="+mn-lt"/>
                        <a:ea typeface="+mn-ea"/>
                        <a:cs typeface="+mn-cs"/>
                      </a:endParaRPr>
                    </a:p>
                  </a:txBody>
                  <a:tcPr marL="30847" marR="30847" marT="0" marB="0"/>
                </a:tc>
                <a:tc hMerge="1">
                  <a:txBody>
                    <a:bodyPr/>
                    <a:lstStyle/>
                    <a:p>
                      <a:pPr algn="ctr">
                        <a:lnSpc>
                          <a:spcPct val="107000"/>
                        </a:lnSpc>
                        <a:spcAft>
                          <a:spcPts val="0"/>
                        </a:spcAft>
                      </a:pPr>
                      <a:endParaRPr lang="en-GB" sz="1800" kern="1200" noProof="0" dirty="0">
                        <a:solidFill>
                          <a:schemeClr val="dk1"/>
                        </a:solidFill>
                        <a:effectLst/>
                        <a:latin typeface="+mn-lt"/>
                        <a:ea typeface="+mn-ea"/>
                        <a:cs typeface="+mn-cs"/>
                      </a:endParaRPr>
                    </a:p>
                  </a:txBody>
                  <a:tcPr marL="30847" marR="30847" marT="0" marB="0"/>
                </a:tc>
                <a:tc hMerge="1">
                  <a:txBody>
                    <a:bodyPr/>
                    <a:lstStyle/>
                    <a:p>
                      <a:endParaRPr lang="pt-PT"/>
                    </a:p>
                  </a:txBody>
                  <a:tcPr/>
                </a:tc>
                <a:extLst>
                  <a:ext uri="{0D108BD9-81ED-4DB2-BD59-A6C34878D82A}">
                    <a16:rowId xmlns:a16="http://schemas.microsoft.com/office/drawing/2014/main" val="1031045047"/>
                  </a:ext>
                </a:extLst>
              </a:tr>
              <a:tr h="2080610">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From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endParaRPr lang="en-GB" sz="1800" b="1" kern="1200" noProof="0" dirty="0">
                        <a:solidFill>
                          <a:schemeClr val="dk1"/>
                        </a:solidFill>
                        <a:effectLst/>
                        <a:latin typeface="+mn-lt"/>
                        <a:ea typeface="+mn-ea"/>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to</a:t>
                      </a:r>
                      <a:endParaRPr lang="pt-PT" dirty="0"/>
                    </a:p>
                  </a:txBody>
                  <a:tcPr marL="30847" marR="30847"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Work Package 1</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Work Package 2</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noProof="0" dirty="0">
                          <a:solidFill>
                            <a:schemeClr val="tx1"/>
                          </a:solidFill>
                          <a:effectLst/>
                          <a:highlight>
                            <a:srgbClr val="00FF00"/>
                          </a:highlight>
                          <a:latin typeface="+mn-lt"/>
                          <a:ea typeface="+mn-ea"/>
                          <a:cs typeface="+mn-cs"/>
                        </a:rPr>
                        <a:t>Work Package 3</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Work Package 4</a:t>
                      </a:r>
                    </a:p>
                  </a:txBody>
                  <a:tcPr marL="30847" marR="30847"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PT" sz="1800" kern="1200" dirty="0" err="1">
                          <a:solidFill>
                            <a:schemeClr val="dk1"/>
                          </a:solidFill>
                          <a:effectLst/>
                          <a:latin typeface="+mn-lt"/>
                          <a:ea typeface="+mn-ea"/>
                          <a:cs typeface="+mn-cs"/>
                        </a:rPr>
                        <a:t>EuPEO</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Administrative</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Handbook</a:t>
                      </a:r>
                      <a:r>
                        <a:rPr lang="pt-PT" sz="1800" kern="1200" dirty="0">
                          <a:solidFill>
                            <a:schemeClr val="dk1"/>
                          </a:solidFill>
                          <a:effectLst/>
                          <a:latin typeface="+mn-lt"/>
                          <a:ea typeface="+mn-ea"/>
                          <a:cs typeface="+mn-cs"/>
                        </a:rPr>
                        <a:t>, E-book </a:t>
                      </a:r>
                    </a:p>
                    <a:p>
                      <a:pPr marL="0" marR="0" lvl="0" indent="0" algn="l" defTabSz="914400" rtl="0" eaLnBrk="1" fontAlgn="auto" latinLnBrk="0" hangingPunct="1">
                        <a:lnSpc>
                          <a:spcPct val="107000"/>
                        </a:lnSpc>
                        <a:spcBef>
                          <a:spcPts val="0"/>
                        </a:spcBef>
                        <a:spcAft>
                          <a:spcPts val="0"/>
                        </a:spcAft>
                        <a:buClrTx/>
                        <a:buSzTx/>
                        <a:buFontTx/>
                        <a:buNone/>
                        <a:tabLst/>
                        <a:defRPr/>
                      </a:pPr>
                      <a:r>
                        <a:rPr lang="pt-PT" sz="1800" kern="1200" dirty="0" err="1">
                          <a:solidFill>
                            <a:schemeClr val="dk1"/>
                          </a:solidFill>
                          <a:effectLst/>
                          <a:latin typeface="+mn-lt"/>
                          <a:ea typeface="+mn-ea"/>
                          <a:cs typeface="+mn-cs"/>
                        </a:rPr>
                        <a:t>EuPEO</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Webpage</a:t>
                      </a:r>
                      <a:endParaRPr lang="pt-PT"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pt-PT"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pt-PT" sz="1800" kern="1200" dirty="0" err="1">
                          <a:solidFill>
                            <a:schemeClr val="dk1"/>
                          </a:solidFill>
                          <a:effectLst/>
                          <a:latin typeface="+mn-lt"/>
                          <a:ea typeface="+mn-ea"/>
                          <a:cs typeface="+mn-cs"/>
                        </a:rPr>
                        <a:t>IO1</a:t>
                      </a:r>
                      <a:r>
                        <a:rPr lang="pt-PT" sz="1800" kern="1200" dirty="0">
                          <a:solidFill>
                            <a:schemeClr val="dk1"/>
                          </a:solidFill>
                          <a:effectLst/>
                          <a:latin typeface="+mn-lt"/>
                          <a:ea typeface="+mn-ea"/>
                          <a:cs typeface="+mn-cs"/>
                        </a:rPr>
                        <a:t> - </a:t>
                      </a:r>
                      <a:r>
                        <a:rPr lang="pt-PT" sz="1800" kern="1200" dirty="0" err="1">
                          <a:solidFill>
                            <a:schemeClr val="dk1"/>
                          </a:solidFill>
                          <a:effectLst/>
                          <a:latin typeface="+mn-lt"/>
                          <a:ea typeface="+mn-ea"/>
                          <a:cs typeface="+mn-cs"/>
                        </a:rPr>
                        <a:t>National</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Intermediate</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Reports</a:t>
                      </a:r>
                      <a:r>
                        <a:rPr lang="pt-PT" sz="1800" kern="1200" dirty="0">
                          <a:solidFill>
                            <a:schemeClr val="dk1"/>
                          </a:solidFill>
                          <a:effectLst/>
                          <a:latin typeface="+mn-lt"/>
                          <a:ea typeface="+mn-ea"/>
                          <a:cs typeface="+mn-cs"/>
                        </a:rPr>
                        <a:t>, E-book </a:t>
                      </a:r>
                    </a:p>
                    <a:p>
                      <a:pPr marL="0" marR="0" lvl="0" indent="0" algn="l" defTabSz="914400" rtl="0" eaLnBrk="1" fontAlgn="auto" latinLnBrk="0" hangingPunct="1">
                        <a:lnSpc>
                          <a:spcPct val="107000"/>
                        </a:lnSpc>
                        <a:spcBef>
                          <a:spcPts val="0"/>
                        </a:spcBef>
                        <a:spcAft>
                          <a:spcPts val="0"/>
                        </a:spcAft>
                        <a:buClrTx/>
                        <a:buSzTx/>
                        <a:buFontTx/>
                        <a:buNone/>
                        <a:tabLst/>
                        <a:defRPr/>
                      </a:pPr>
                      <a:r>
                        <a:rPr lang="pt-PT" sz="1800" kern="1200" dirty="0" err="1">
                          <a:solidFill>
                            <a:schemeClr val="dk1"/>
                          </a:solidFill>
                          <a:effectLst/>
                          <a:latin typeface="+mn-lt"/>
                          <a:ea typeface="+mn-ea"/>
                          <a:cs typeface="+mn-cs"/>
                        </a:rPr>
                        <a:t>IO2</a:t>
                      </a:r>
                      <a:r>
                        <a:rPr lang="pt-PT" sz="1800" kern="1200" dirty="0">
                          <a:solidFill>
                            <a:schemeClr val="dk1"/>
                          </a:solidFill>
                          <a:effectLst/>
                          <a:latin typeface="+mn-lt"/>
                          <a:ea typeface="+mn-ea"/>
                          <a:cs typeface="+mn-cs"/>
                        </a:rPr>
                        <a:t> - </a:t>
                      </a:r>
                      <a:r>
                        <a:rPr lang="pt-PT" sz="1800" kern="1200" dirty="0" err="1">
                          <a:solidFill>
                            <a:schemeClr val="dk1"/>
                          </a:solidFill>
                          <a:effectLst/>
                          <a:latin typeface="+mn-lt"/>
                          <a:ea typeface="+mn-ea"/>
                          <a:cs typeface="+mn-cs"/>
                        </a:rPr>
                        <a:t>European</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Intermediate</a:t>
                      </a:r>
                      <a:r>
                        <a:rPr lang="pt-PT" sz="1800" kern="1200" dirty="0">
                          <a:solidFill>
                            <a:schemeClr val="dk1"/>
                          </a:solidFill>
                          <a:effectLst/>
                          <a:latin typeface="+mn-lt"/>
                          <a:ea typeface="+mn-ea"/>
                          <a:cs typeface="+mn-cs"/>
                        </a:rPr>
                        <a:t> </a:t>
                      </a:r>
                      <a:r>
                        <a:rPr lang="pt-PT" sz="1800" kern="1200" dirty="0" err="1">
                          <a:solidFill>
                            <a:schemeClr val="dk1"/>
                          </a:solidFill>
                          <a:effectLst/>
                          <a:latin typeface="+mn-lt"/>
                          <a:ea typeface="+mn-ea"/>
                          <a:cs typeface="+mn-cs"/>
                        </a:rPr>
                        <a:t>Report</a:t>
                      </a:r>
                      <a:r>
                        <a:rPr lang="pt-PT" sz="1800" kern="1200" dirty="0">
                          <a:solidFill>
                            <a:schemeClr val="dk1"/>
                          </a:solidFill>
                          <a:effectLst/>
                          <a:latin typeface="+mn-lt"/>
                          <a:ea typeface="+mn-ea"/>
                          <a:cs typeface="+mn-cs"/>
                        </a:rPr>
                        <a:t>, E-book </a:t>
                      </a:r>
                    </a:p>
                    <a:p>
                      <a:pPr marL="0" marR="0" lvl="0" indent="0" algn="l" defTabSz="914400" rtl="0" eaLnBrk="1" fontAlgn="auto" latinLnBrk="0" hangingPunct="1">
                        <a:lnSpc>
                          <a:spcPct val="107000"/>
                        </a:lnSpc>
                        <a:spcBef>
                          <a:spcPts val="0"/>
                        </a:spcBef>
                        <a:spcAft>
                          <a:spcPts val="0"/>
                        </a:spcAft>
                        <a:buClrTx/>
                        <a:buSzTx/>
                        <a:buFontTx/>
                        <a:buNone/>
                        <a:tabLst/>
                        <a:defRPr/>
                      </a:pPr>
                      <a:endParaRPr lang="pt-PT"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pt-PT" sz="1800" kern="1200" dirty="0" err="1">
                          <a:solidFill>
                            <a:schemeClr val="tx1"/>
                          </a:solidFill>
                          <a:effectLst/>
                          <a:highlight>
                            <a:srgbClr val="00FF00"/>
                          </a:highlight>
                          <a:latin typeface="+mn-lt"/>
                          <a:ea typeface="+mn-ea"/>
                          <a:cs typeface="+mn-cs"/>
                        </a:rPr>
                        <a:t>IO3</a:t>
                      </a:r>
                      <a:r>
                        <a:rPr lang="pt-PT" sz="1800" kern="1200" dirty="0">
                          <a:solidFill>
                            <a:schemeClr val="tx1"/>
                          </a:solidFill>
                          <a:effectLst/>
                          <a:highlight>
                            <a:srgbClr val="00FF00"/>
                          </a:highlight>
                          <a:latin typeface="+mn-lt"/>
                          <a:ea typeface="+mn-ea"/>
                          <a:cs typeface="+mn-cs"/>
                        </a:rPr>
                        <a:t> - </a:t>
                      </a:r>
                      <a:r>
                        <a:rPr lang="pt-PT" sz="1800" kern="1200" dirty="0" err="1">
                          <a:solidFill>
                            <a:schemeClr val="tx1"/>
                          </a:solidFill>
                          <a:effectLst/>
                          <a:highlight>
                            <a:srgbClr val="00FF00"/>
                          </a:highlight>
                          <a:latin typeface="+mn-lt"/>
                          <a:ea typeface="+mn-ea"/>
                          <a:cs typeface="+mn-cs"/>
                        </a:rPr>
                        <a:t>EuPEO</a:t>
                      </a:r>
                      <a:r>
                        <a:rPr lang="pt-PT" sz="1800" kern="1200" dirty="0">
                          <a:solidFill>
                            <a:schemeClr val="tx1"/>
                          </a:solidFill>
                          <a:effectLst/>
                          <a:highlight>
                            <a:srgbClr val="00FF00"/>
                          </a:highlight>
                          <a:latin typeface="+mn-lt"/>
                          <a:ea typeface="+mn-ea"/>
                          <a:cs typeface="+mn-cs"/>
                        </a:rPr>
                        <a:t> Manual for </a:t>
                      </a:r>
                      <a:r>
                        <a:rPr lang="pt-PT" sz="1800" kern="1200" dirty="0" err="1">
                          <a:solidFill>
                            <a:schemeClr val="tx1"/>
                          </a:solidFill>
                          <a:effectLst/>
                          <a:highlight>
                            <a:srgbClr val="00FF00"/>
                          </a:highlight>
                          <a:latin typeface="+mn-lt"/>
                          <a:ea typeface="+mn-ea"/>
                          <a:cs typeface="+mn-cs"/>
                        </a:rPr>
                        <a:t>External</a:t>
                      </a:r>
                      <a:r>
                        <a:rPr lang="pt-PT" sz="1800" kern="1200" dirty="0">
                          <a:solidFill>
                            <a:schemeClr val="tx1"/>
                          </a:solidFill>
                          <a:effectLst/>
                          <a:highlight>
                            <a:srgbClr val="00FF00"/>
                          </a:highlight>
                          <a:latin typeface="+mn-lt"/>
                          <a:ea typeface="+mn-ea"/>
                          <a:cs typeface="+mn-cs"/>
                        </a:rPr>
                        <a:t> </a:t>
                      </a:r>
                      <a:r>
                        <a:rPr lang="pt-PT" sz="1800" kern="1200" dirty="0" err="1">
                          <a:solidFill>
                            <a:schemeClr val="tx1"/>
                          </a:solidFill>
                          <a:effectLst/>
                          <a:highlight>
                            <a:srgbClr val="00FF00"/>
                          </a:highlight>
                          <a:latin typeface="+mn-lt"/>
                          <a:ea typeface="+mn-ea"/>
                          <a:cs typeface="+mn-cs"/>
                        </a:rPr>
                        <a:t>Assessment</a:t>
                      </a:r>
                      <a:r>
                        <a:rPr lang="pt-PT" sz="1800" kern="1200" dirty="0">
                          <a:solidFill>
                            <a:schemeClr val="tx1"/>
                          </a:solidFill>
                          <a:effectLst/>
                          <a:highlight>
                            <a:srgbClr val="00FF00"/>
                          </a:highlight>
                          <a:latin typeface="+mn-lt"/>
                          <a:ea typeface="+mn-ea"/>
                          <a:cs typeface="+mn-cs"/>
                        </a:rPr>
                        <a:t> (</a:t>
                      </a:r>
                      <a:r>
                        <a:rPr lang="pt-PT" sz="1800" kern="1200" dirty="0" err="1">
                          <a:solidFill>
                            <a:schemeClr val="tx1"/>
                          </a:solidFill>
                          <a:effectLst/>
                          <a:highlight>
                            <a:srgbClr val="00FF00"/>
                          </a:highlight>
                          <a:latin typeface="+mn-lt"/>
                          <a:ea typeface="+mn-ea"/>
                          <a:cs typeface="+mn-cs"/>
                        </a:rPr>
                        <a:t>MEA</a:t>
                      </a:r>
                      <a:r>
                        <a:rPr lang="pt-PT" sz="1800" kern="1200" dirty="0">
                          <a:solidFill>
                            <a:schemeClr val="tx1"/>
                          </a:solidFill>
                          <a:effectLst/>
                          <a:highlight>
                            <a:srgbClr val="00FF00"/>
                          </a:highlight>
                          <a:latin typeface="+mn-lt"/>
                          <a:ea typeface="+mn-ea"/>
                          <a:cs typeface="+mn-cs"/>
                        </a:rPr>
                        <a:t>), E-book </a:t>
                      </a:r>
                    </a:p>
                    <a:p>
                      <a:pPr marL="0" marR="0" lvl="0" indent="0" algn="l" defTabSz="914400" rtl="0" eaLnBrk="1" fontAlgn="auto" latinLnBrk="0" hangingPunct="1">
                        <a:lnSpc>
                          <a:spcPct val="107000"/>
                        </a:lnSpc>
                        <a:spcBef>
                          <a:spcPts val="0"/>
                        </a:spcBef>
                        <a:spcAft>
                          <a:spcPts val="0"/>
                        </a:spcAft>
                        <a:buClrTx/>
                        <a:buSzTx/>
                        <a:buFontTx/>
                        <a:buNone/>
                        <a:tabLst/>
                        <a:defRPr/>
                      </a:pPr>
                      <a:r>
                        <a:rPr lang="pt-PT" sz="1800" kern="1200" dirty="0" err="1">
                          <a:solidFill>
                            <a:schemeClr val="tx1"/>
                          </a:solidFill>
                          <a:effectLst/>
                          <a:highlight>
                            <a:srgbClr val="00FF00"/>
                          </a:highlight>
                          <a:latin typeface="+mn-lt"/>
                          <a:ea typeface="+mn-ea"/>
                          <a:cs typeface="+mn-cs"/>
                        </a:rPr>
                        <a:t>IO4</a:t>
                      </a:r>
                      <a:r>
                        <a:rPr lang="pt-PT" sz="1800" kern="1200" dirty="0">
                          <a:solidFill>
                            <a:schemeClr val="tx1"/>
                          </a:solidFill>
                          <a:effectLst/>
                          <a:highlight>
                            <a:srgbClr val="00FF00"/>
                          </a:highlight>
                          <a:latin typeface="+mn-lt"/>
                          <a:ea typeface="+mn-ea"/>
                          <a:cs typeface="+mn-cs"/>
                        </a:rPr>
                        <a:t> - </a:t>
                      </a:r>
                      <a:r>
                        <a:rPr lang="pt-PT" sz="1800" kern="1200" dirty="0" err="1">
                          <a:solidFill>
                            <a:schemeClr val="tx1"/>
                          </a:solidFill>
                          <a:effectLst/>
                          <a:highlight>
                            <a:srgbClr val="00FF00"/>
                          </a:highlight>
                          <a:latin typeface="+mn-lt"/>
                          <a:ea typeface="+mn-ea"/>
                          <a:cs typeface="+mn-cs"/>
                        </a:rPr>
                        <a:t>EuPEO</a:t>
                      </a:r>
                      <a:r>
                        <a:rPr lang="pt-PT" sz="1800" kern="1200" dirty="0">
                          <a:solidFill>
                            <a:schemeClr val="tx1"/>
                          </a:solidFill>
                          <a:effectLst/>
                          <a:highlight>
                            <a:srgbClr val="00FF00"/>
                          </a:highlight>
                          <a:latin typeface="+mn-lt"/>
                          <a:ea typeface="+mn-ea"/>
                          <a:cs typeface="+mn-cs"/>
                        </a:rPr>
                        <a:t> </a:t>
                      </a:r>
                      <a:r>
                        <a:rPr lang="pt-PT" sz="1800" kern="1200" dirty="0" err="1">
                          <a:solidFill>
                            <a:schemeClr val="tx1"/>
                          </a:solidFill>
                          <a:effectLst/>
                          <a:highlight>
                            <a:srgbClr val="00FF00"/>
                          </a:highlight>
                          <a:latin typeface="+mn-lt"/>
                          <a:ea typeface="+mn-ea"/>
                          <a:cs typeface="+mn-cs"/>
                        </a:rPr>
                        <a:t>Toolkit</a:t>
                      </a:r>
                      <a:r>
                        <a:rPr lang="pt-PT" sz="1800" kern="1200" dirty="0">
                          <a:solidFill>
                            <a:schemeClr val="tx1"/>
                          </a:solidFill>
                          <a:effectLst/>
                          <a:highlight>
                            <a:srgbClr val="00FF00"/>
                          </a:highlight>
                          <a:latin typeface="+mn-lt"/>
                          <a:ea typeface="+mn-ea"/>
                          <a:cs typeface="+mn-cs"/>
                        </a:rPr>
                        <a:t> for </a:t>
                      </a:r>
                      <a:r>
                        <a:rPr lang="pt-PT" sz="1800" kern="1200" dirty="0" err="1">
                          <a:solidFill>
                            <a:schemeClr val="tx1"/>
                          </a:solidFill>
                          <a:effectLst/>
                          <a:highlight>
                            <a:srgbClr val="00FF00"/>
                          </a:highlight>
                          <a:latin typeface="+mn-lt"/>
                          <a:ea typeface="+mn-ea"/>
                          <a:cs typeface="+mn-cs"/>
                        </a:rPr>
                        <a:t>Internal</a:t>
                      </a:r>
                      <a:r>
                        <a:rPr lang="pt-PT" sz="1800" kern="1200" dirty="0">
                          <a:solidFill>
                            <a:schemeClr val="tx1"/>
                          </a:solidFill>
                          <a:effectLst/>
                          <a:highlight>
                            <a:srgbClr val="00FF00"/>
                          </a:highlight>
                          <a:latin typeface="+mn-lt"/>
                          <a:ea typeface="+mn-ea"/>
                          <a:cs typeface="+mn-cs"/>
                        </a:rPr>
                        <a:t> </a:t>
                      </a:r>
                      <a:r>
                        <a:rPr lang="pt-PT" sz="1800" kern="1200" dirty="0" err="1">
                          <a:solidFill>
                            <a:schemeClr val="tx1"/>
                          </a:solidFill>
                          <a:effectLst/>
                          <a:highlight>
                            <a:srgbClr val="00FF00"/>
                          </a:highlight>
                          <a:latin typeface="+mn-lt"/>
                          <a:ea typeface="+mn-ea"/>
                          <a:cs typeface="+mn-cs"/>
                        </a:rPr>
                        <a:t>Monitoring</a:t>
                      </a:r>
                      <a:r>
                        <a:rPr lang="pt-PT" sz="1800" kern="1200" dirty="0">
                          <a:solidFill>
                            <a:schemeClr val="tx1"/>
                          </a:solidFill>
                          <a:effectLst/>
                          <a:highlight>
                            <a:srgbClr val="00FF00"/>
                          </a:highlight>
                          <a:latin typeface="+mn-lt"/>
                          <a:ea typeface="+mn-ea"/>
                          <a:cs typeface="+mn-cs"/>
                        </a:rPr>
                        <a:t> (TIM), E-book </a:t>
                      </a:r>
                    </a:p>
                    <a:p>
                      <a:pPr algn="l">
                        <a:lnSpc>
                          <a:spcPct val="107000"/>
                        </a:lnSpc>
                        <a:spcAft>
                          <a:spcPts val="0"/>
                        </a:spcAft>
                      </a:pPr>
                      <a:endParaRPr lang="en-GB" sz="1800" kern="1200" noProof="0" dirty="0">
                        <a:solidFill>
                          <a:schemeClr val="dk1"/>
                        </a:solidFill>
                        <a:effectLst/>
                        <a:latin typeface="+mn-lt"/>
                        <a:ea typeface="+mn-ea"/>
                        <a:cs typeface="+mn-cs"/>
                      </a:endParaRPr>
                    </a:p>
                    <a:p>
                      <a:pPr algn="l">
                        <a:lnSpc>
                          <a:spcPct val="107000"/>
                        </a:lnSpc>
                        <a:spcAft>
                          <a:spcPts val="0"/>
                        </a:spcAft>
                      </a:pPr>
                      <a:r>
                        <a:rPr lang="en-GB" sz="1800" kern="1200" noProof="0" dirty="0" err="1">
                          <a:solidFill>
                            <a:schemeClr val="dk1"/>
                          </a:solidFill>
                          <a:effectLst/>
                          <a:latin typeface="+mn-lt"/>
                          <a:ea typeface="+mn-ea"/>
                          <a:cs typeface="+mn-cs"/>
                        </a:rPr>
                        <a:t>IO5</a:t>
                      </a:r>
                      <a:r>
                        <a:rPr lang="en-GB" sz="1800" kern="1200" noProof="0" dirty="0">
                          <a:solidFill>
                            <a:schemeClr val="dk1"/>
                          </a:solidFill>
                          <a:effectLst/>
                          <a:latin typeface="+mn-lt"/>
                          <a:ea typeface="+mn-ea"/>
                          <a:cs typeface="+mn-cs"/>
                        </a:rPr>
                        <a:t> - </a:t>
                      </a:r>
                      <a:r>
                        <a:rPr lang="pt-PT" sz="1800" kern="1200" dirty="0" err="1">
                          <a:solidFill>
                            <a:schemeClr val="dk1"/>
                          </a:solidFill>
                          <a:effectLst/>
                          <a:latin typeface="+mn-lt"/>
                          <a:ea typeface="+mn-ea"/>
                          <a:cs typeface="+mn-cs"/>
                        </a:rPr>
                        <a:t>EuPEO</a:t>
                      </a:r>
                      <a:r>
                        <a:rPr lang="pt-PT" sz="1800" kern="1200" dirty="0">
                          <a:solidFill>
                            <a:schemeClr val="dk1"/>
                          </a:solidFill>
                          <a:effectLst/>
                          <a:latin typeface="+mn-lt"/>
                          <a:ea typeface="+mn-ea"/>
                          <a:cs typeface="+mn-cs"/>
                        </a:rPr>
                        <a:t> Final </a:t>
                      </a:r>
                      <a:r>
                        <a:rPr lang="pt-PT" sz="1800" kern="1200" dirty="0" err="1">
                          <a:solidFill>
                            <a:schemeClr val="dk1"/>
                          </a:solidFill>
                          <a:effectLst/>
                          <a:latin typeface="+mn-lt"/>
                          <a:ea typeface="+mn-ea"/>
                          <a:cs typeface="+mn-cs"/>
                        </a:rPr>
                        <a:t>Report</a:t>
                      </a:r>
                      <a:r>
                        <a:rPr lang="pt-PT" sz="1800" kern="1200" dirty="0">
                          <a:solidFill>
                            <a:schemeClr val="dk1"/>
                          </a:solidFill>
                          <a:effectLst/>
                          <a:latin typeface="+mn-lt"/>
                          <a:ea typeface="+mn-ea"/>
                          <a:cs typeface="+mn-cs"/>
                        </a:rPr>
                        <a:t>, E-book</a:t>
                      </a:r>
                      <a:endParaRPr lang="en-GB" sz="1800" kern="1200" noProof="0" dirty="0">
                        <a:solidFill>
                          <a:schemeClr val="dk1"/>
                        </a:solidFill>
                        <a:effectLst/>
                        <a:latin typeface="+mn-lt"/>
                        <a:ea typeface="+mn-ea"/>
                        <a:cs typeface="+mn-cs"/>
                      </a:endParaRPr>
                    </a:p>
                  </a:txBody>
                  <a:tcPr marL="30847" marR="30847" marT="0" marB="0"/>
                </a:tc>
                <a:extLst>
                  <a:ext uri="{0D108BD9-81ED-4DB2-BD59-A6C34878D82A}">
                    <a16:rowId xmlns:a16="http://schemas.microsoft.com/office/drawing/2014/main" val="1236231412"/>
                  </a:ext>
                </a:extLst>
              </a:tr>
            </a:tbl>
          </a:graphicData>
        </a:graphic>
      </p:graphicFrame>
    </p:spTree>
    <p:extLst>
      <p:ext uri="{BB962C8B-B14F-4D97-AF65-F5344CB8AC3E}">
        <p14:creationId xmlns:p14="http://schemas.microsoft.com/office/powerpoint/2010/main" val="83342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ângulo 14"/>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11" name="Tabela 10">
            <a:extLst>
              <a:ext uri="{FF2B5EF4-FFF2-40B4-BE49-F238E27FC236}">
                <a16:creationId xmlns:a16="http://schemas.microsoft.com/office/drawing/2014/main" id="{55D3A755-F684-C342-96D9-D9B57090DAC7}"/>
              </a:ext>
            </a:extLst>
          </p:cNvPr>
          <p:cNvGraphicFramePr>
            <a:graphicFrameLocks noGrp="1"/>
          </p:cNvGraphicFramePr>
          <p:nvPr>
            <p:extLst>
              <p:ext uri="{D42A27DB-BD31-4B8C-83A1-F6EECF244321}">
                <p14:modId xmlns:p14="http://schemas.microsoft.com/office/powerpoint/2010/main" val="895398422"/>
              </p:ext>
            </p:extLst>
          </p:nvPr>
        </p:nvGraphicFramePr>
        <p:xfrm>
          <a:off x="242137" y="2797225"/>
          <a:ext cx="8659725" cy="3364412"/>
        </p:xfrm>
        <a:graphic>
          <a:graphicData uri="http://schemas.openxmlformats.org/drawingml/2006/table">
            <a:tbl>
              <a:tblPr bandRow="1">
                <a:tableStyleId>{5C22544A-7EE6-4342-B048-85BDC9FD1C3A}</a:tableStyleId>
              </a:tblPr>
              <a:tblGrid>
                <a:gridCol w="8659725">
                  <a:extLst>
                    <a:ext uri="{9D8B030D-6E8A-4147-A177-3AD203B41FA5}">
                      <a16:colId xmlns:a16="http://schemas.microsoft.com/office/drawing/2014/main" val="4094636602"/>
                    </a:ext>
                  </a:extLst>
                </a:gridCol>
              </a:tblGrid>
              <a:tr h="551616">
                <a:tc>
                  <a:txBody>
                    <a:bodyPr/>
                    <a:lstStyle/>
                    <a:p>
                      <a:pPr algn="ctr">
                        <a:lnSpc>
                          <a:spcPct val="107000"/>
                        </a:lnSpc>
                        <a:spcAft>
                          <a:spcPts val="0"/>
                        </a:spcAft>
                      </a:pPr>
                      <a:r>
                        <a:rPr lang="en-GB" sz="2800" noProof="0" dirty="0">
                          <a:effectLst/>
                        </a:rPr>
                        <a:t>Work Since March 26</a:t>
                      </a:r>
                      <a:r>
                        <a:rPr lang="en-GB" sz="2800" baseline="30000" noProof="0" dirty="0">
                          <a:effectLst/>
                        </a:rPr>
                        <a:t>th</a:t>
                      </a:r>
                      <a:r>
                        <a:rPr lang="en-GB" sz="2800" noProof="0" dirty="0">
                          <a:effectLst/>
                        </a:rPr>
                        <a:t> </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424987517"/>
                  </a:ext>
                </a:extLst>
              </a:tr>
              <a:tr h="438478">
                <a:tc>
                  <a:txBody>
                    <a:bodyPr/>
                    <a:lstStyle/>
                    <a:p>
                      <a:pPr marL="342900" indent="-342900" algn="l">
                        <a:lnSpc>
                          <a:spcPct val="107000"/>
                        </a:lnSpc>
                        <a:spcAft>
                          <a:spcPts val="0"/>
                        </a:spcAft>
                        <a:buFont typeface="Arial" panose="020B0604020202020204" pitchFamily="34" charset="0"/>
                        <a:buChar char="•"/>
                      </a:pPr>
                      <a:endParaRPr lang="en-GB" sz="2000" kern="1200" noProof="0" dirty="0">
                        <a:solidFill>
                          <a:schemeClr val="dk1"/>
                        </a:solidFill>
                        <a:effectLst/>
                        <a:latin typeface="+mn-lt"/>
                        <a:ea typeface="+mn-ea"/>
                        <a:cs typeface="+mn-cs"/>
                      </a:endParaRPr>
                    </a:p>
                    <a:p>
                      <a:pPr marL="342900" indent="-342900" algn="l">
                        <a:lnSpc>
                          <a:spcPct val="107000"/>
                        </a:lnSpc>
                        <a:spcAft>
                          <a:spcPts val="1200"/>
                        </a:spcAft>
                        <a:buFont typeface="Arial" panose="020B0604020202020204" pitchFamily="34" charset="0"/>
                        <a:buChar char="•"/>
                      </a:pPr>
                      <a:r>
                        <a:rPr lang="en-GB" sz="2400" kern="1200" noProof="0" dirty="0">
                          <a:solidFill>
                            <a:schemeClr val="dk1"/>
                          </a:solidFill>
                          <a:effectLst/>
                          <a:latin typeface="+mn-lt"/>
                          <a:ea typeface="+mn-ea"/>
                          <a:cs typeface="+mn-cs"/>
                        </a:rPr>
                        <a:t>Partners’ closing the Pilot</a:t>
                      </a:r>
                    </a:p>
                    <a:p>
                      <a:pPr marL="342900" indent="-342900" algn="l">
                        <a:lnSpc>
                          <a:spcPct val="107000"/>
                        </a:lnSpc>
                        <a:spcAft>
                          <a:spcPts val="1200"/>
                        </a:spcAft>
                        <a:buFont typeface="Arial" panose="020B0604020202020204" pitchFamily="34" charset="0"/>
                        <a:buChar char="•"/>
                      </a:pPr>
                      <a:r>
                        <a:rPr lang="en-GB" sz="2400" kern="1200" noProof="0" dirty="0">
                          <a:solidFill>
                            <a:schemeClr val="dk1"/>
                          </a:solidFill>
                          <a:effectLst/>
                          <a:latin typeface="+mn-lt"/>
                          <a:ea typeface="+mn-ea"/>
                          <a:cs typeface="+mn-cs"/>
                        </a:rPr>
                        <a:t>Data base treatment for </a:t>
                      </a:r>
                      <a:r>
                        <a:rPr lang="en-GB" sz="2400" kern="1200" noProof="0" dirty="0" err="1">
                          <a:solidFill>
                            <a:schemeClr val="dk1"/>
                          </a:solidFill>
                          <a:effectLst/>
                          <a:latin typeface="+mn-lt"/>
                          <a:ea typeface="+mn-ea"/>
                          <a:cs typeface="+mn-cs"/>
                        </a:rPr>
                        <a:t>EULAS</a:t>
                      </a:r>
                      <a:r>
                        <a:rPr lang="en-GB" sz="2400" kern="1200" noProof="0" dirty="0">
                          <a:solidFill>
                            <a:schemeClr val="dk1"/>
                          </a:solidFill>
                          <a:effectLst/>
                          <a:latin typeface="+mn-lt"/>
                          <a:ea typeface="+mn-ea"/>
                          <a:cs typeface="+mn-cs"/>
                        </a:rPr>
                        <a:t>-T and closing Pilot</a:t>
                      </a:r>
                    </a:p>
                    <a:p>
                      <a:pPr marL="342900" indent="-342900" algn="l">
                        <a:lnSpc>
                          <a:spcPct val="107000"/>
                        </a:lnSpc>
                        <a:spcAft>
                          <a:spcPts val="1200"/>
                        </a:spcAft>
                        <a:buFont typeface="Arial" panose="020B0604020202020204" pitchFamily="34" charset="0"/>
                        <a:buChar char="•"/>
                      </a:pPr>
                      <a:r>
                        <a:rPr lang="en-GB" sz="2400" kern="1200" noProof="0" dirty="0">
                          <a:solidFill>
                            <a:schemeClr val="dk1"/>
                          </a:solidFill>
                          <a:effectLst/>
                          <a:latin typeface="+mn-lt"/>
                          <a:ea typeface="+mn-ea"/>
                          <a:cs typeface="+mn-cs"/>
                        </a:rPr>
                        <a:t>Pilot evaluation</a:t>
                      </a:r>
                    </a:p>
                    <a:p>
                      <a:pPr marL="342900" indent="-342900" algn="l">
                        <a:lnSpc>
                          <a:spcPct val="107000"/>
                        </a:lnSpc>
                        <a:spcAft>
                          <a:spcPts val="1200"/>
                        </a:spcAft>
                        <a:buFont typeface="Arial" panose="020B0604020202020204" pitchFamily="34" charset="0"/>
                        <a:buChar char="•"/>
                      </a:pPr>
                      <a:r>
                        <a:rPr lang="en-GB" sz="2400" kern="1200" noProof="0" dirty="0">
                          <a:solidFill>
                            <a:schemeClr val="dk1"/>
                          </a:solidFill>
                          <a:effectLst/>
                          <a:latin typeface="+mn-lt"/>
                          <a:ea typeface="+mn-ea"/>
                          <a:cs typeface="+mn-cs"/>
                        </a:rPr>
                        <a:t>Preliminary data analysis</a:t>
                      </a:r>
                    </a:p>
                    <a:p>
                      <a:pPr marL="342900" indent="-342900" algn="l">
                        <a:lnSpc>
                          <a:spcPct val="107000"/>
                        </a:lnSpc>
                        <a:spcAft>
                          <a:spcPts val="0"/>
                        </a:spcAft>
                        <a:buFont typeface="Arial" panose="020B0604020202020204" pitchFamily="34" charset="0"/>
                        <a:buChar char="•"/>
                      </a:pPr>
                      <a:endParaRPr lang="en-GB" sz="2000" kern="1200" noProof="0" dirty="0">
                        <a:solidFill>
                          <a:schemeClr val="dk1"/>
                        </a:solidFill>
                        <a:effectLst/>
                        <a:latin typeface="+mn-lt"/>
                        <a:ea typeface="+mn-ea"/>
                        <a:cs typeface="+mn-cs"/>
                      </a:endParaRPr>
                    </a:p>
                  </a:txBody>
                  <a:tcPr marL="30847" marR="30847" marT="0" marB="0"/>
                </a:tc>
                <a:extLst>
                  <a:ext uri="{0D108BD9-81ED-4DB2-BD59-A6C34878D82A}">
                    <a16:rowId xmlns:a16="http://schemas.microsoft.com/office/drawing/2014/main" val="1031045047"/>
                  </a:ext>
                </a:extLst>
              </a:tr>
            </a:tbl>
          </a:graphicData>
        </a:graphic>
      </p:graphicFrame>
    </p:spTree>
    <p:extLst>
      <p:ext uri="{BB962C8B-B14F-4D97-AF65-F5344CB8AC3E}">
        <p14:creationId xmlns:p14="http://schemas.microsoft.com/office/powerpoint/2010/main" val="227854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2965798312"/>
              </p:ext>
            </p:extLst>
          </p:nvPr>
        </p:nvGraphicFramePr>
        <p:xfrm>
          <a:off x="183824" y="2179264"/>
          <a:ext cx="8595598" cy="4525138"/>
        </p:xfrm>
        <a:graphic>
          <a:graphicData uri="http://schemas.openxmlformats.org/drawingml/2006/table">
            <a:tbl>
              <a:tblPr bandRow="1">
                <a:tableStyleId>{5C22544A-7EE6-4342-B048-85BDC9FD1C3A}</a:tableStyleId>
              </a:tblPr>
              <a:tblGrid>
                <a:gridCol w="8595598">
                  <a:extLst>
                    <a:ext uri="{9D8B030D-6E8A-4147-A177-3AD203B41FA5}">
                      <a16:colId xmlns:a16="http://schemas.microsoft.com/office/drawing/2014/main" val="1693854227"/>
                    </a:ext>
                  </a:extLst>
                </a:gridCol>
              </a:tblGrid>
              <a:tr h="1246799">
                <a:tc>
                  <a:txBody>
                    <a:bodyPr/>
                    <a:lstStyle/>
                    <a:p>
                      <a:pPr algn="ctr">
                        <a:lnSpc>
                          <a:spcPct val="107000"/>
                        </a:lnSpc>
                        <a:spcAft>
                          <a:spcPts val="0"/>
                        </a:spcAft>
                      </a:pPr>
                      <a:r>
                        <a:rPr lang="en-GB" sz="2800" dirty="0">
                          <a:effectLst/>
                        </a:rPr>
                        <a:t>Item 4.</a:t>
                      </a:r>
                      <a:endParaRPr lang="pt-PT" sz="2800" dirty="0">
                        <a:effectLst/>
                      </a:endParaRPr>
                    </a:p>
                    <a:p>
                      <a:pPr algn="ctr">
                        <a:lnSpc>
                          <a:spcPct val="107000"/>
                        </a:lnSpc>
                        <a:spcAft>
                          <a:spcPts val="0"/>
                        </a:spcAft>
                      </a:pPr>
                      <a:r>
                        <a:rPr lang="en-GB" sz="2800" dirty="0" err="1">
                          <a:effectLst/>
                        </a:rPr>
                        <a:t>EuPEO</a:t>
                      </a:r>
                      <a:r>
                        <a:rPr lang="en-GB" sz="2800" dirty="0">
                          <a:effectLst/>
                        </a:rPr>
                        <a:t> Pilot National Review </a:t>
                      </a:r>
                    </a:p>
                    <a:p>
                      <a:pPr algn="ctr">
                        <a:lnSpc>
                          <a:spcPct val="107000"/>
                        </a:lnSpc>
                        <a:spcAft>
                          <a:spcPts val="0"/>
                        </a:spcAft>
                      </a:pPr>
                      <a:r>
                        <a:rPr lang="en-GB" sz="2800" dirty="0">
                          <a:effectLst/>
                        </a:rPr>
                        <a:t>(Process and Results) – Part 1</a:t>
                      </a:r>
                      <a:endParaRPr lang="pt-PT" sz="2800" dirty="0">
                        <a:effectLst/>
                      </a:endParaRPr>
                    </a:p>
                    <a:p>
                      <a:pPr algn="ctr">
                        <a:lnSpc>
                          <a:spcPct val="107000"/>
                        </a:lnSpc>
                        <a:spcAft>
                          <a:spcPts val="0"/>
                        </a:spcAft>
                      </a:pPr>
                      <a:r>
                        <a:rPr lang="en-GB" sz="2800" dirty="0" err="1">
                          <a:effectLst/>
                        </a:rPr>
                        <a:t>11h20m-12h10m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785180516"/>
                  </a:ext>
                </a:extLst>
              </a:tr>
              <a:tr h="1527122">
                <a:tc>
                  <a:txBody>
                    <a:bodyPr/>
                    <a:lstStyle/>
                    <a:p>
                      <a:pPr algn="ctr">
                        <a:lnSpc>
                          <a:spcPct val="107000"/>
                        </a:lnSpc>
                        <a:spcAft>
                          <a:spcPts val="0"/>
                        </a:spcAft>
                      </a:pPr>
                      <a:r>
                        <a:rPr lang="en-GB" sz="2800" dirty="0">
                          <a:effectLst/>
                        </a:rPr>
                        <a:t>National Presentations of the Pilot Results</a:t>
                      </a:r>
                      <a:endParaRPr lang="pt-PT" sz="2800" dirty="0">
                        <a:effectLst/>
                      </a:endParaRPr>
                    </a:p>
                    <a:p>
                      <a:pPr algn="ctr">
                        <a:lnSpc>
                          <a:spcPct val="107000"/>
                        </a:lnSpc>
                        <a:spcAft>
                          <a:spcPts val="0"/>
                        </a:spcAft>
                      </a:pPr>
                      <a:r>
                        <a:rPr lang="en-GB" sz="2800" dirty="0">
                          <a:effectLst/>
                        </a:rPr>
                        <a:t>(15min for presentation and questions)</a:t>
                      </a:r>
                    </a:p>
                    <a:p>
                      <a:pPr algn="ctr">
                        <a:lnSpc>
                          <a:spcPct val="107000"/>
                        </a:lnSpc>
                        <a:spcAft>
                          <a:spcPts val="0"/>
                        </a:spcAft>
                      </a:pPr>
                      <a:endParaRPr lang="pt-PT" sz="2800" dirty="0">
                        <a:effectLst/>
                      </a:endParaRPr>
                    </a:p>
                    <a:p>
                      <a:pPr algn="ctr">
                        <a:lnSpc>
                          <a:spcPct val="107000"/>
                        </a:lnSpc>
                        <a:spcAft>
                          <a:spcPts val="0"/>
                        </a:spcAft>
                      </a:pPr>
                      <a:r>
                        <a:rPr lang="en-GB" sz="2800" dirty="0">
                          <a:effectLst/>
                        </a:rPr>
                        <a:t>France</a:t>
                      </a:r>
                      <a:endParaRPr lang="pt-PT" sz="2800" dirty="0">
                        <a:effectLst/>
                      </a:endParaRPr>
                    </a:p>
                    <a:p>
                      <a:pPr algn="ctr">
                        <a:lnSpc>
                          <a:spcPct val="107000"/>
                        </a:lnSpc>
                        <a:spcAft>
                          <a:spcPts val="0"/>
                        </a:spcAft>
                      </a:pPr>
                      <a:r>
                        <a:rPr lang="en-GB" sz="2800" dirty="0">
                          <a:effectLst/>
                          <a:latin typeface="+mn-lt"/>
                        </a:rPr>
                        <a:t>Slovenia</a:t>
                      </a:r>
                    </a:p>
                    <a:p>
                      <a:pPr algn="ctr">
                        <a:lnSpc>
                          <a:spcPct val="107000"/>
                        </a:lnSpc>
                        <a:spcAft>
                          <a:spcPts val="0"/>
                        </a:spcAft>
                      </a:pPr>
                      <a:r>
                        <a:rPr lang="en-GB" sz="2800" dirty="0">
                          <a:effectLst/>
                        </a:rPr>
                        <a:t>Czech Republic</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338143166"/>
                  </a:ext>
                </a:extLst>
              </a:tr>
            </a:tbl>
          </a:graphicData>
        </a:graphic>
      </p:graphicFrame>
    </p:spTree>
    <p:extLst>
      <p:ext uri="{BB962C8B-B14F-4D97-AF65-F5344CB8AC3E}">
        <p14:creationId xmlns:p14="http://schemas.microsoft.com/office/powerpoint/2010/main" val="282069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863549359"/>
              </p:ext>
            </p:extLst>
          </p:nvPr>
        </p:nvGraphicFramePr>
        <p:xfrm>
          <a:off x="214824" y="3429000"/>
          <a:ext cx="8714351" cy="892874"/>
        </p:xfrm>
        <a:graphic>
          <a:graphicData uri="http://schemas.openxmlformats.org/drawingml/2006/table">
            <a:tbl>
              <a:tblPr bandRow="1">
                <a:tableStyleId>{5C22544A-7EE6-4342-B048-85BDC9FD1C3A}</a:tableStyleId>
              </a:tblPr>
              <a:tblGrid>
                <a:gridCol w="8714351">
                  <a:extLst>
                    <a:ext uri="{9D8B030D-6E8A-4147-A177-3AD203B41FA5}">
                      <a16:colId xmlns:a16="http://schemas.microsoft.com/office/drawing/2014/main" val="1693854227"/>
                    </a:ext>
                  </a:extLst>
                </a:gridCol>
              </a:tblGrid>
              <a:tr h="396839">
                <a:tc>
                  <a:txBody>
                    <a:bodyPr/>
                    <a:lstStyle/>
                    <a:p>
                      <a:pPr algn="ctr">
                        <a:lnSpc>
                          <a:spcPct val="107000"/>
                        </a:lnSpc>
                        <a:spcAft>
                          <a:spcPts val="0"/>
                        </a:spcAft>
                      </a:pPr>
                      <a:r>
                        <a:rPr lang="en-GB" sz="2800" dirty="0">
                          <a:effectLst/>
                        </a:rPr>
                        <a:t>Lunch Break</a:t>
                      </a:r>
                    </a:p>
                    <a:p>
                      <a:pPr algn="ctr">
                        <a:lnSpc>
                          <a:spcPct val="107000"/>
                        </a:lnSpc>
                        <a:spcAft>
                          <a:spcPts val="0"/>
                        </a:spcAft>
                      </a:pPr>
                      <a:r>
                        <a:rPr lang="en-GB" sz="2800" dirty="0">
                          <a:effectLst/>
                        </a:rPr>
                        <a:t>(</a:t>
                      </a:r>
                      <a:r>
                        <a:rPr lang="en-GB" sz="2800" dirty="0" err="1">
                          <a:effectLst/>
                        </a:rPr>
                        <a:t>12h10m-14h00m</a:t>
                      </a:r>
                      <a:r>
                        <a:rPr lang="en-GB"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581169461"/>
                  </a:ext>
                </a:extLst>
              </a:tr>
            </a:tbl>
          </a:graphicData>
        </a:graphic>
      </p:graphicFrame>
    </p:spTree>
    <p:extLst>
      <p:ext uri="{BB962C8B-B14F-4D97-AF65-F5344CB8AC3E}">
        <p14:creationId xmlns:p14="http://schemas.microsoft.com/office/powerpoint/2010/main" val="230391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899696864"/>
              </p:ext>
            </p:extLst>
          </p:nvPr>
        </p:nvGraphicFramePr>
        <p:xfrm>
          <a:off x="173952" y="1851278"/>
          <a:ext cx="8689771" cy="4981703"/>
        </p:xfrm>
        <a:graphic>
          <a:graphicData uri="http://schemas.openxmlformats.org/drawingml/2006/table">
            <a:tbl>
              <a:tblPr bandRow="1">
                <a:tableStyleId>{5C22544A-7EE6-4342-B048-85BDC9FD1C3A}</a:tableStyleId>
              </a:tblPr>
              <a:tblGrid>
                <a:gridCol w="8689771">
                  <a:extLst>
                    <a:ext uri="{9D8B030D-6E8A-4147-A177-3AD203B41FA5}">
                      <a16:colId xmlns:a16="http://schemas.microsoft.com/office/drawing/2014/main" val="1693854227"/>
                    </a:ext>
                  </a:extLst>
                </a:gridCol>
              </a:tblGrid>
              <a:tr h="787374">
                <a:tc>
                  <a:txBody>
                    <a:bodyPr/>
                    <a:lstStyle/>
                    <a:p>
                      <a:pPr algn="ctr">
                        <a:lnSpc>
                          <a:spcPct val="107000"/>
                        </a:lnSpc>
                        <a:spcAft>
                          <a:spcPts val="0"/>
                        </a:spcAft>
                      </a:pPr>
                      <a:r>
                        <a:rPr lang="en-GB" sz="2800" dirty="0">
                          <a:effectLst/>
                          <a:latin typeface="+mn-lt"/>
                        </a:rPr>
                        <a:t>Item 4.</a:t>
                      </a:r>
                      <a:endParaRPr lang="pt-PT" sz="2800" dirty="0">
                        <a:effectLst/>
                        <a:latin typeface="+mn-lt"/>
                      </a:endParaRPr>
                    </a:p>
                    <a:p>
                      <a:pPr algn="ctr">
                        <a:lnSpc>
                          <a:spcPct val="107000"/>
                        </a:lnSpc>
                        <a:spcAft>
                          <a:spcPts val="0"/>
                        </a:spcAft>
                      </a:pPr>
                      <a:r>
                        <a:rPr lang="en-GB" sz="2800" dirty="0" err="1">
                          <a:effectLst/>
                          <a:latin typeface="+mn-lt"/>
                        </a:rPr>
                        <a:t>EuPEO</a:t>
                      </a:r>
                      <a:r>
                        <a:rPr lang="en-GB" sz="2800" dirty="0">
                          <a:effectLst/>
                          <a:latin typeface="+mn-lt"/>
                        </a:rPr>
                        <a:t> Pilot National and European Review </a:t>
                      </a:r>
                    </a:p>
                    <a:p>
                      <a:pPr algn="ctr">
                        <a:lnSpc>
                          <a:spcPct val="107000"/>
                        </a:lnSpc>
                        <a:spcAft>
                          <a:spcPts val="0"/>
                        </a:spcAft>
                      </a:pPr>
                      <a:r>
                        <a:rPr lang="en-GB" sz="2800" dirty="0">
                          <a:effectLst/>
                          <a:latin typeface="+mn-lt"/>
                        </a:rPr>
                        <a:t>(Process and Results) – Part 2</a:t>
                      </a:r>
                      <a:endParaRPr lang="pt-PT" sz="2800" dirty="0">
                        <a:effectLst/>
                        <a:latin typeface="+mn-lt"/>
                      </a:endParaRPr>
                    </a:p>
                    <a:p>
                      <a:pPr algn="ctr">
                        <a:lnSpc>
                          <a:spcPct val="107000"/>
                        </a:lnSpc>
                        <a:spcAft>
                          <a:spcPts val="0"/>
                        </a:spcAft>
                      </a:pPr>
                      <a:r>
                        <a:rPr lang="en-GB" sz="2800" dirty="0">
                          <a:effectLst/>
                          <a:latin typeface="+mn-lt"/>
                        </a:rPr>
                        <a:t>14h00m-16h40m</a:t>
                      </a:r>
                      <a:endParaRPr lang="pt-PT" sz="28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500935222"/>
                  </a:ext>
                </a:extLst>
              </a:tr>
              <a:tr h="892570">
                <a:tc>
                  <a:txBody>
                    <a:bodyPr/>
                    <a:lstStyle/>
                    <a:p>
                      <a:pPr algn="ctr">
                        <a:lnSpc>
                          <a:spcPct val="107000"/>
                        </a:lnSpc>
                        <a:spcAft>
                          <a:spcPts val="0"/>
                        </a:spcAft>
                      </a:pPr>
                      <a:r>
                        <a:rPr lang="en-GB" sz="2800" dirty="0">
                          <a:effectLst/>
                          <a:latin typeface="+mn-lt"/>
                        </a:rPr>
                        <a:t>National and European Presentations of the Pilot Results</a:t>
                      </a:r>
                      <a:endParaRPr lang="pt-PT" sz="2800" dirty="0">
                        <a:effectLst/>
                        <a:latin typeface="+mn-lt"/>
                      </a:endParaRPr>
                    </a:p>
                    <a:p>
                      <a:pPr algn="ctr">
                        <a:lnSpc>
                          <a:spcPct val="107000"/>
                        </a:lnSpc>
                        <a:spcAft>
                          <a:spcPts val="0"/>
                        </a:spcAft>
                      </a:pPr>
                      <a:r>
                        <a:rPr lang="en-GB" sz="2800" dirty="0">
                          <a:effectLst/>
                          <a:latin typeface="+mn-lt"/>
                        </a:rPr>
                        <a:t>(</a:t>
                      </a:r>
                      <a:r>
                        <a:rPr lang="en-GB" sz="2800" dirty="0" err="1">
                          <a:effectLst/>
                          <a:latin typeface="+mn-lt"/>
                        </a:rPr>
                        <a:t>15min</a:t>
                      </a:r>
                      <a:r>
                        <a:rPr lang="en-GB" sz="2800" dirty="0">
                          <a:effectLst/>
                          <a:latin typeface="+mn-lt"/>
                        </a:rPr>
                        <a:t> for presentation and questions)</a:t>
                      </a:r>
                      <a:endParaRPr lang="pt-PT" sz="2800" dirty="0">
                        <a:effectLst/>
                        <a:latin typeface="+mn-lt"/>
                      </a:endParaRPr>
                    </a:p>
                    <a:p>
                      <a:pPr algn="ctr">
                        <a:lnSpc>
                          <a:spcPct val="107000"/>
                        </a:lnSpc>
                        <a:spcAft>
                          <a:spcPts val="0"/>
                        </a:spcAft>
                      </a:pPr>
                      <a:r>
                        <a:rPr lang="en-GB" sz="2800" dirty="0">
                          <a:effectLst/>
                          <a:latin typeface="+mn-lt"/>
                        </a:rPr>
                        <a:t>Germany</a:t>
                      </a:r>
                      <a:endParaRPr lang="pt-PT" sz="2800" dirty="0">
                        <a:effectLst/>
                        <a:latin typeface="+mn-lt"/>
                      </a:endParaRPr>
                    </a:p>
                    <a:p>
                      <a:pPr algn="ctr">
                        <a:lnSpc>
                          <a:spcPct val="107000"/>
                        </a:lnSpc>
                        <a:spcAft>
                          <a:spcPts val="0"/>
                        </a:spcAft>
                      </a:pPr>
                      <a:r>
                        <a:rPr lang="en-GB" sz="2800" dirty="0">
                          <a:effectLst/>
                        </a:rPr>
                        <a:t>Switzerland</a:t>
                      </a:r>
                      <a:endParaRPr lang="pt-PT" sz="2800" dirty="0">
                        <a:effectLst/>
                        <a:latin typeface="+mn-lt"/>
                      </a:endParaRPr>
                    </a:p>
                    <a:p>
                      <a:pPr algn="ctr">
                        <a:lnSpc>
                          <a:spcPct val="107000"/>
                        </a:lnSpc>
                        <a:spcAft>
                          <a:spcPts val="0"/>
                        </a:spcAft>
                      </a:pPr>
                      <a:r>
                        <a:rPr lang="pt-PT" sz="2800" dirty="0">
                          <a:effectLst/>
                          <a:latin typeface="+mn-lt"/>
                        </a:rPr>
                        <a:t>I</a:t>
                      </a:r>
                      <a:r>
                        <a:rPr lang="en-GB" sz="2800" dirty="0" err="1">
                          <a:effectLst/>
                          <a:latin typeface="+mn-lt"/>
                        </a:rPr>
                        <a:t>reland</a:t>
                      </a:r>
                      <a:endParaRPr lang="pt-PT" sz="2800" dirty="0">
                        <a:effectLst/>
                        <a:latin typeface="+mn-lt"/>
                      </a:endParaRPr>
                    </a:p>
                    <a:p>
                      <a:pPr algn="ctr">
                        <a:lnSpc>
                          <a:spcPct val="107000"/>
                        </a:lnSpc>
                        <a:spcAft>
                          <a:spcPts val="0"/>
                        </a:spcAft>
                      </a:pPr>
                      <a:r>
                        <a:rPr lang="en-GB" sz="2800" dirty="0">
                          <a:effectLst/>
                          <a:latin typeface="+mn-lt"/>
                        </a:rPr>
                        <a:t>Portugal</a:t>
                      </a:r>
                      <a:endParaRPr lang="pt-PT" sz="2800" dirty="0">
                        <a:effectLst/>
                        <a:latin typeface="+mn-lt"/>
                      </a:endParaRPr>
                    </a:p>
                    <a:p>
                      <a:pPr algn="ctr">
                        <a:lnSpc>
                          <a:spcPct val="107000"/>
                        </a:lnSpc>
                        <a:spcAft>
                          <a:spcPts val="0"/>
                        </a:spcAft>
                      </a:pPr>
                      <a:r>
                        <a:rPr lang="en-GB" sz="2800" dirty="0">
                          <a:effectLst/>
                          <a:latin typeface="+mn-lt"/>
                        </a:rPr>
                        <a:t>EUPEA</a:t>
                      </a:r>
                      <a:endParaRPr lang="pt-PT" sz="28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619257637"/>
                  </a:ext>
                </a:extLst>
              </a:tr>
            </a:tbl>
          </a:graphicData>
        </a:graphic>
      </p:graphicFrame>
    </p:spTree>
    <p:extLst>
      <p:ext uri="{BB962C8B-B14F-4D97-AF65-F5344CB8AC3E}">
        <p14:creationId xmlns:p14="http://schemas.microsoft.com/office/powerpoint/2010/main" val="110611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2878829655"/>
              </p:ext>
            </p:extLst>
          </p:nvPr>
        </p:nvGraphicFramePr>
        <p:xfrm>
          <a:off x="362197" y="3429000"/>
          <a:ext cx="8366167" cy="1349439"/>
        </p:xfrm>
        <a:graphic>
          <a:graphicData uri="http://schemas.openxmlformats.org/drawingml/2006/table">
            <a:tbl>
              <a:tblPr bandRow="1">
                <a:tableStyleId>{5C22544A-7EE6-4342-B048-85BDC9FD1C3A}</a:tableStyleId>
              </a:tblPr>
              <a:tblGrid>
                <a:gridCol w="8366167">
                  <a:extLst>
                    <a:ext uri="{9D8B030D-6E8A-4147-A177-3AD203B41FA5}">
                      <a16:colId xmlns:a16="http://schemas.microsoft.com/office/drawing/2014/main" val="1693854227"/>
                    </a:ext>
                  </a:extLst>
                </a:gridCol>
              </a:tblGrid>
              <a:tr h="387235">
                <a:tc>
                  <a:txBody>
                    <a:bodyPr/>
                    <a:lstStyle/>
                    <a:p>
                      <a:pPr algn="ctr">
                        <a:lnSpc>
                          <a:spcPct val="107000"/>
                        </a:lnSpc>
                        <a:spcAft>
                          <a:spcPts val="0"/>
                        </a:spcAft>
                        <a:tabLst>
                          <a:tab pos="116205" algn="l"/>
                        </a:tabLst>
                      </a:pPr>
                      <a:r>
                        <a:rPr lang="en-GB" sz="2800" dirty="0">
                          <a:effectLst/>
                          <a:latin typeface="+mn-lt"/>
                        </a:rPr>
                        <a:t>Administrative and Financial issues bilateral discussions (</a:t>
                      </a:r>
                      <a:r>
                        <a:rPr lang="en-GB" sz="2800" dirty="0" err="1">
                          <a:effectLst/>
                          <a:latin typeface="+mn-lt"/>
                        </a:rPr>
                        <a:t>17h00m-17h30m</a:t>
                      </a:r>
                      <a:r>
                        <a:rPr lang="en-GB" sz="2800" dirty="0">
                          <a:effectLst/>
                          <a:latin typeface="+mn-lt"/>
                        </a:rPr>
                        <a:t>)</a:t>
                      </a:r>
                      <a:r>
                        <a:rPr lang="pt-PT" sz="2800" dirty="0">
                          <a:effectLst/>
                          <a:latin typeface="+mn-lt"/>
                        </a:rPr>
                        <a:t> </a:t>
                      </a:r>
                      <a:endParaRPr lang="en-GB" sz="2800" dirty="0">
                        <a:effectLst/>
                        <a:latin typeface="+mn-lt"/>
                      </a:endParaRPr>
                    </a:p>
                    <a:p>
                      <a:pPr algn="ctr">
                        <a:lnSpc>
                          <a:spcPct val="107000"/>
                        </a:lnSpc>
                        <a:spcAft>
                          <a:spcPts val="0"/>
                        </a:spcAft>
                        <a:tabLst>
                          <a:tab pos="116205" algn="l"/>
                        </a:tabLst>
                      </a:pPr>
                      <a:r>
                        <a:rPr lang="en-GB" sz="2800" dirty="0">
                          <a:effectLst/>
                          <a:latin typeface="+mn-lt"/>
                        </a:rPr>
                        <a:t>(by appointment with </a:t>
                      </a:r>
                      <a:r>
                        <a:rPr lang="en-GB" sz="2800" dirty="0" err="1">
                          <a:effectLst/>
                          <a:latin typeface="+mn-lt"/>
                        </a:rPr>
                        <a:t>Andreia</a:t>
                      </a:r>
                      <a:r>
                        <a:rPr lang="en-GB" sz="2800" dirty="0">
                          <a:effectLst/>
                          <a:latin typeface="+mn-lt"/>
                        </a:rPr>
                        <a:t> Sousa, </a:t>
                      </a:r>
                      <a:r>
                        <a:rPr lang="en-GB" sz="2800" dirty="0" err="1">
                          <a:effectLst/>
                          <a:latin typeface="+mn-lt"/>
                        </a:rPr>
                        <a:t>15min</a:t>
                      </a:r>
                      <a:r>
                        <a:rPr lang="en-GB" sz="2800" dirty="0">
                          <a:effectLst/>
                          <a:latin typeface="+mn-lt"/>
                        </a:rPr>
                        <a:t>/slots)</a:t>
                      </a:r>
                      <a:endParaRPr lang="pt-PT" sz="28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286095835"/>
                  </a:ext>
                </a:extLst>
              </a:tr>
            </a:tbl>
          </a:graphicData>
        </a:graphic>
      </p:graphicFrame>
    </p:spTree>
    <p:extLst>
      <p:ext uri="{BB962C8B-B14F-4D97-AF65-F5344CB8AC3E}">
        <p14:creationId xmlns:p14="http://schemas.microsoft.com/office/powerpoint/2010/main" val="98304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4113873776"/>
              </p:ext>
            </p:extLst>
          </p:nvPr>
        </p:nvGraphicFramePr>
        <p:xfrm>
          <a:off x="298367" y="3160099"/>
          <a:ext cx="8547266" cy="2242313"/>
        </p:xfrm>
        <a:graphic>
          <a:graphicData uri="http://schemas.openxmlformats.org/drawingml/2006/table">
            <a:tbl>
              <a:tblPr bandRow="1">
                <a:tableStyleId>{5C22544A-7EE6-4342-B048-85BDC9FD1C3A}</a:tableStyleId>
              </a:tblPr>
              <a:tblGrid>
                <a:gridCol w="8547266">
                  <a:extLst>
                    <a:ext uri="{9D8B030D-6E8A-4147-A177-3AD203B41FA5}">
                      <a16:colId xmlns:a16="http://schemas.microsoft.com/office/drawing/2014/main" val="1693854227"/>
                    </a:ext>
                  </a:extLst>
                </a:gridCol>
              </a:tblGrid>
              <a:tr h="912100">
                <a:tc>
                  <a:txBody>
                    <a:bodyPr/>
                    <a:lstStyle/>
                    <a:p>
                      <a:pPr algn="ctr">
                        <a:lnSpc>
                          <a:spcPct val="107000"/>
                        </a:lnSpc>
                        <a:spcAft>
                          <a:spcPts val="0"/>
                        </a:spcAft>
                      </a:pPr>
                      <a:r>
                        <a:rPr lang="en-GB" sz="2800" dirty="0">
                          <a:effectLst/>
                          <a:latin typeface="+mn-lt"/>
                        </a:rPr>
                        <a:t>Item 5.</a:t>
                      </a:r>
                      <a:endParaRPr lang="pt-PT" sz="2800" dirty="0">
                        <a:effectLst/>
                        <a:latin typeface="+mn-lt"/>
                      </a:endParaRPr>
                    </a:p>
                    <a:p>
                      <a:pPr algn="ctr">
                        <a:lnSpc>
                          <a:spcPct val="107000"/>
                        </a:lnSpc>
                        <a:spcAft>
                          <a:spcPts val="0"/>
                        </a:spcAft>
                      </a:pPr>
                      <a:r>
                        <a:rPr lang="en-GB" sz="2800" dirty="0" err="1">
                          <a:effectLst/>
                          <a:latin typeface="+mn-lt"/>
                        </a:rPr>
                        <a:t>EuPEO</a:t>
                      </a:r>
                      <a:r>
                        <a:rPr lang="en-GB" sz="2800" dirty="0">
                          <a:effectLst/>
                          <a:latin typeface="+mn-lt"/>
                        </a:rPr>
                        <a:t> Pilot Coordination (Process Evaluation Review) </a:t>
                      </a:r>
                      <a:endParaRPr lang="pt-PT" sz="2800" dirty="0">
                        <a:effectLst/>
                        <a:latin typeface="+mn-lt"/>
                      </a:endParaRPr>
                    </a:p>
                    <a:p>
                      <a:pPr algn="ctr">
                        <a:lnSpc>
                          <a:spcPct val="107000"/>
                        </a:lnSpc>
                        <a:spcAft>
                          <a:spcPts val="0"/>
                        </a:spcAft>
                      </a:pPr>
                      <a:r>
                        <a:rPr lang="en-GB" sz="2800" dirty="0">
                          <a:effectLst/>
                          <a:latin typeface="+mn-lt"/>
                        </a:rPr>
                        <a:t>9h00m-9h20m</a:t>
                      </a:r>
                      <a:endParaRPr lang="pt-PT" sz="28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3058994253"/>
                  </a:ext>
                </a:extLst>
              </a:tr>
              <a:tr h="808560">
                <a:tc>
                  <a:txBody>
                    <a:bodyPr/>
                    <a:lstStyle/>
                    <a:p>
                      <a:pPr algn="ctr">
                        <a:lnSpc>
                          <a:spcPct val="107000"/>
                        </a:lnSpc>
                        <a:spcAft>
                          <a:spcPts val="0"/>
                        </a:spcAft>
                        <a:tabLst>
                          <a:tab pos="114935" algn="l"/>
                        </a:tabLst>
                      </a:pPr>
                      <a:r>
                        <a:rPr lang="en-GB" sz="2800" dirty="0">
                          <a:effectLst/>
                          <a:latin typeface="+mn-lt"/>
                        </a:rPr>
                        <a:t>Coordination Pilot Review</a:t>
                      </a:r>
                      <a:endParaRPr lang="pt-PT" sz="2800" dirty="0">
                        <a:effectLst/>
                        <a:latin typeface="+mn-lt"/>
                      </a:endParaRPr>
                    </a:p>
                    <a:p>
                      <a:pPr algn="ctr">
                        <a:lnSpc>
                          <a:spcPct val="107000"/>
                        </a:lnSpc>
                        <a:spcAft>
                          <a:spcPts val="0"/>
                        </a:spcAft>
                      </a:pPr>
                      <a:r>
                        <a:rPr lang="en-GB" sz="2800" dirty="0">
                          <a:effectLst/>
                          <a:latin typeface="+mn-lt"/>
                        </a:rPr>
                        <a:t>(FMH and </a:t>
                      </a:r>
                      <a:r>
                        <a:rPr lang="en-GB" sz="2800" dirty="0" err="1">
                          <a:effectLst/>
                          <a:latin typeface="+mn-lt"/>
                        </a:rPr>
                        <a:t>SPEF</a:t>
                      </a:r>
                      <a:r>
                        <a:rPr lang="en-GB" sz="2800" dirty="0">
                          <a:effectLst/>
                          <a:latin typeface="+mn-lt"/>
                        </a:rPr>
                        <a:t>)</a:t>
                      </a:r>
                      <a:endParaRPr lang="pt-PT" sz="28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544966529"/>
                  </a:ext>
                </a:extLst>
              </a:tr>
            </a:tbl>
          </a:graphicData>
        </a:graphic>
      </p:graphicFrame>
    </p:spTree>
    <p:extLst>
      <p:ext uri="{BB962C8B-B14F-4D97-AF65-F5344CB8AC3E}">
        <p14:creationId xmlns:p14="http://schemas.microsoft.com/office/powerpoint/2010/main" val="31204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74072" y="1944929"/>
            <a:ext cx="8395855" cy="461665"/>
          </a:xfrm>
          <a:prstGeom prst="rect">
            <a:avLst/>
          </a:prstGeom>
          <a:noFill/>
        </p:spPr>
        <p:txBody>
          <a:bodyPr wrap="square" rtlCol="0">
            <a:spAutoFit/>
          </a:bodyPr>
          <a:lstStyle/>
          <a:p>
            <a:pPr algn="ctr"/>
            <a:r>
              <a:rPr lang="en-GB" sz="2400" b="1" i="1" dirty="0" err="1"/>
              <a:t>EuPEO</a:t>
            </a:r>
            <a:r>
              <a:rPr lang="en-GB" sz="2400" b="1" i="1" dirty="0"/>
              <a:t> Project, Part 2, Work Package 3,  Activity</a:t>
            </a:r>
            <a:r>
              <a:rPr lang="en-GB" sz="2400" b="1" i="1" dirty="0">
                <a:solidFill>
                  <a:srgbClr val="FF0000"/>
                </a:solidFill>
              </a:rPr>
              <a:t> </a:t>
            </a:r>
            <a:r>
              <a:rPr lang="pt-PT" sz="2400" b="1" i="1" dirty="0"/>
              <a:t>25</a:t>
            </a:r>
            <a:endParaRPr lang="en-GB" sz="2400" b="1" i="1" dirty="0"/>
          </a:p>
        </p:txBody>
      </p:sp>
      <p:graphicFrame>
        <p:nvGraphicFramePr>
          <p:cNvPr id="2" name="Tabela 1"/>
          <p:cNvGraphicFramePr>
            <a:graphicFrameLocks noGrp="1"/>
          </p:cNvGraphicFramePr>
          <p:nvPr>
            <p:extLst>
              <p:ext uri="{D42A27DB-BD31-4B8C-83A1-F6EECF244321}">
                <p14:modId xmlns:p14="http://schemas.microsoft.com/office/powerpoint/2010/main" val="1191994881"/>
              </p:ext>
            </p:extLst>
          </p:nvPr>
        </p:nvGraphicFramePr>
        <p:xfrm>
          <a:off x="282869" y="2687817"/>
          <a:ext cx="8487058" cy="3322320"/>
        </p:xfrm>
        <a:graphic>
          <a:graphicData uri="http://schemas.openxmlformats.org/drawingml/2006/table">
            <a:tbl>
              <a:tblPr/>
              <a:tblGrid>
                <a:gridCol w="1830323">
                  <a:extLst>
                    <a:ext uri="{9D8B030D-6E8A-4147-A177-3AD203B41FA5}">
                      <a16:colId xmlns:a16="http://schemas.microsoft.com/office/drawing/2014/main" val="20000"/>
                    </a:ext>
                  </a:extLst>
                </a:gridCol>
                <a:gridCol w="6656735">
                  <a:extLst>
                    <a:ext uri="{9D8B030D-6E8A-4147-A177-3AD203B41FA5}">
                      <a16:colId xmlns:a16="http://schemas.microsoft.com/office/drawing/2014/main" val="20001"/>
                    </a:ext>
                  </a:extLst>
                </a:gridCol>
              </a:tblGrid>
              <a:tr h="243040">
                <a:tc>
                  <a:txBody>
                    <a:bodyPr/>
                    <a:lstStyle/>
                    <a:p>
                      <a:pPr algn="l">
                        <a:spcAft>
                          <a:spcPts val="0"/>
                        </a:spcAft>
                      </a:pPr>
                      <a:r>
                        <a:rPr lang="en-GB" sz="1800" b="1" noProof="0">
                          <a:effectLst/>
                          <a:latin typeface="Tahoma" charset="0"/>
                          <a:ea typeface="Times New Roman" charset="0"/>
                        </a:rPr>
                        <a:t>Meeting number</a:t>
                      </a:r>
                      <a:endParaRPr lang="en-GB" sz="1800" noProof="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27000" algn="l">
                        <a:spcAft>
                          <a:spcPts val="0"/>
                        </a:spcAft>
                      </a:pPr>
                      <a:r>
                        <a:rPr lang="en-GB" sz="1800" noProof="0" dirty="0">
                          <a:effectLst/>
                          <a:latin typeface="Tahoma" panose="020B0604030504040204" pitchFamily="34" charset="0"/>
                          <a:ea typeface="Tahoma" panose="020B0604030504040204" pitchFamily="34" charset="0"/>
                          <a:cs typeface="Tahoma" panose="020B0604030504040204" pitchFamily="34" charset="0"/>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43040">
                <a:tc>
                  <a:txBody>
                    <a:bodyPr/>
                    <a:lstStyle/>
                    <a:p>
                      <a:pPr algn="l">
                        <a:spcAft>
                          <a:spcPts val="0"/>
                        </a:spcAft>
                      </a:pPr>
                      <a:r>
                        <a:rPr lang="en-GB" sz="1800" b="1" noProof="0">
                          <a:effectLst/>
                          <a:latin typeface="Tahoma" charset="0"/>
                          <a:ea typeface="Times New Roman" charset="0"/>
                        </a:rPr>
                        <a:t>Dates and venue (adjustments)</a:t>
                      </a:r>
                      <a:endParaRPr lang="en-GB" sz="1800" noProof="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27000" algn="l">
                        <a:spcAft>
                          <a:spcPts val="0"/>
                        </a:spcAft>
                      </a:pPr>
                      <a:r>
                        <a:rPr lang="en-GB" sz="1800" noProof="0" dirty="0">
                          <a:effectLst/>
                          <a:latin typeface="Tahoma" panose="020B0604030504040204" pitchFamily="34" charset="0"/>
                          <a:ea typeface="Tahoma" panose="020B0604030504040204" pitchFamily="34" charset="0"/>
                          <a:cs typeface="Tahoma" panose="020B0604030504040204" pitchFamily="34" charset="0"/>
                        </a:rPr>
                        <a:t>“March 2020, Munster (</a:t>
                      </a:r>
                      <a:r>
                        <a:rPr lang="en-GB" sz="1800" noProof="0" dirty="0" err="1">
                          <a:effectLst/>
                          <a:latin typeface="Tahoma" panose="020B0604030504040204" pitchFamily="34" charset="0"/>
                          <a:ea typeface="Tahoma" panose="020B0604030504040204" pitchFamily="34" charset="0"/>
                          <a:cs typeface="Tahoma" panose="020B0604030504040204" pitchFamily="34" charset="0"/>
                        </a:rPr>
                        <a:t>WGI</a:t>
                      </a:r>
                      <a:r>
                        <a:rPr lang="en-GB" sz="1800" noProof="0" dirty="0">
                          <a:effectLst/>
                          <a:latin typeface="Tahoma" panose="020B0604030504040204" pitchFamily="34" charset="0"/>
                          <a:ea typeface="Tahoma" panose="020B0604030504040204" pitchFamily="34" charset="0"/>
                          <a:cs typeface="Tahoma" panose="020B0604030504040204" pitchFamily="34" charset="0"/>
                        </a:rPr>
                        <a:t>)”, postponed </a:t>
                      </a:r>
                      <a:r>
                        <a:rPr lang="en-GB" sz="1800" noProof="0" dirty="0" err="1">
                          <a:effectLst/>
                          <a:latin typeface="Tahoma" panose="020B0604030504040204" pitchFamily="34" charset="0"/>
                          <a:ea typeface="Tahoma" panose="020B0604030504040204" pitchFamily="34" charset="0"/>
                          <a:cs typeface="Tahoma" panose="020B0604030504040204" pitchFamily="34" charset="0"/>
                        </a:rPr>
                        <a:t>Magglighen</a:t>
                      </a:r>
                      <a:r>
                        <a:rPr lang="en-GB" sz="1800" noProof="0" dirty="0">
                          <a:effectLst/>
                          <a:latin typeface="Tahoma" panose="020B0604030504040204" pitchFamily="34" charset="0"/>
                          <a:ea typeface="Tahoma" panose="020B0604030504040204" pitchFamily="34" charset="0"/>
                          <a:cs typeface="Tahoma" panose="020B0604030504040204" pitchFamily="34" charset="0"/>
                        </a:rPr>
                        <a:t> (</a:t>
                      </a:r>
                      <a:r>
                        <a:rPr lang="en-GB" sz="1800" noProof="0" dirty="0" err="1">
                          <a:effectLst/>
                          <a:latin typeface="Tahoma" panose="020B0604030504040204" pitchFamily="34" charset="0"/>
                          <a:ea typeface="Tahoma" panose="020B0604030504040204" pitchFamily="34" charset="0"/>
                          <a:cs typeface="Tahoma" panose="020B0604030504040204" pitchFamily="34" charset="0"/>
                        </a:rPr>
                        <a:t>SFISM</a:t>
                      </a:r>
                      <a:r>
                        <a:rPr lang="en-GB" sz="1800" noProof="0" dirty="0">
                          <a:effectLst/>
                          <a:latin typeface="Tahoma" panose="020B0604030504040204" pitchFamily="34" charset="0"/>
                          <a:ea typeface="Tahoma" panose="020B0604030504040204" pitchFamily="34" charset="0"/>
                          <a:cs typeface="Tahoma" panose="020B0604030504040204" pitchFamily="34" charset="0"/>
                        </a:rPr>
                        <a:t>) to: 1</a:t>
                      </a:r>
                      <a:r>
                        <a:rPr lang="en-GB" sz="1800" baseline="30000" noProof="0" dirty="0">
                          <a:effectLst/>
                          <a:latin typeface="Tahoma" panose="020B0604030504040204" pitchFamily="34" charset="0"/>
                          <a:ea typeface="Tahoma" panose="020B0604030504040204" pitchFamily="34" charset="0"/>
                          <a:cs typeface="Tahoma" panose="020B0604030504040204" pitchFamily="34" charset="0"/>
                        </a:rPr>
                        <a:t>st</a:t>
                      </a:r>
                      <a:r>
                        <a:rPr lang="en-GB" sz="1800" noProof="0" dirty="0">
                          <a:effectLst/>
                          <a:latin typeface="Tahoma" panose="020B0604030504040204" pitchFamily="34" charset="0"/>
                          <a:ea typeface="Tahoma" panose="020B0604030504040204" pitchFamily="34" charset="0"/>
                          <a:cs typeface="Tahoma" panose="020B0604030504040204" pitchFamily="34" charset="0"/>
                        </a:rPr>
                        <a:t> part meeting on-line in 26</a:t>
                      </a:r>
                      <a:r>
                        <a:rPr lang="en-GB" sz="1800" baseline="30000" noProof="0" dirty="0">
                          <a:effectLst/>
                          <a:latin typeface="Tahoma" panose="020B0604030504040204" pitchFamily="34" charset="0"/>
                          <a:ea typeface="Tahoma" panose="020B0604030504040204" pitchFamily="34" charset="0"/>
                          <a:cs typeface="Tahoma" panose="020B0604030504040204" pitchFamily="34" charset="0"/>
                        </a:rPr>
                        <a:t>th</a:t>
                      </a:r>
                      <a:r>
                        <a:rPr lang="en-GB" sz="1800" noProof="0" dirty="0">
                          <a:effectLst/>
                          <a:latin typeface="Tahoma" panose="020B0604030504040204" pitchFamily="34" charset="0"/>
                          <a:ea typeface="Tahoma" panose="020B0604030504040204" pitchFamily="34" charset="0"/>
                          <a:cs typeface="Tahoma" panose="020B0604030504040204" pitchFamily="34" charset="0"/>
                        </a:rPr>
                        <a:t> March, 2</a:t>
                      </a:r>
                      <a:r>
                        <a:rPr lang="en-GB" sz="1800" baseline="30000" noProof="0" dirty="0">
                          <a:effectLst/>
                          <a:latin typeface="Tahoma" panose="020B0604030504040204" pitchFamily="34" charset="0"/>
                          <a:ea typeface="Tahoma" panose="020B0604030504040204" pitchFamily="34" charset="0"/>
                          <a:cs typeface="Tahoma" panose="020B0604030504040204" pitchFamily="34" charset="0"/>
                        </a:rPr>
                        <a:t>nd</a:t>
                      </a:r>
                      <a:r>
                        <a:rPr lang="en-GB" sz="1800" noProof="0" dirty="0">
                          <a:effectLst/>
                          <a:latin typeface="Tahoma" panose="020B0604030504040204" pitchFamily="34" charset="0"/>
                          <a:ea typeface="Tahoma" panose="020B0604030504040204" pitchFamily="34" charset="0"/>
                          <a:cs typeface="Tahoma" panose="020B0604030504040204" pitchFamily="34" charset="0"/>
                        </a:rPr>
                        <a:t> part meeting on-line on the 15</a:t>
                      </a:r>
                      <a:r>
                        <a:rPr lang="en-GB" sz="1800" baseline="30000" noProof="0" dirty="0">
                          <a:effectLst/>
                          <a:latin typeface="Tahoma" panose="020B0604030504040204" pitchFamily="34" charset="0"/>
                          <a:ea typeface="Tahoma" panose="020B0604030504040204" pitchFamily="34" charset="0"/>
                          <a:cs typeface="Tahoma" panose="020B0604030504040204" pitchFamily="34" charset="0"/>
                        </a:rPr>
                        <a:t>th</a:t>
                      </a:r>
                      <a:r>
                        <a:rPr lang="en-GB" sz="1800" noProof="0" dirty="0">
                          <a:effectLst/>
                          <a:latin typeface="Tahoma" panose="020B0604030504040204" pitchFamily="34" charset="0"/>
                          <a:ea typeface="Tahoma" panose="020B0604030504040204" pitchFamily="34" charset="0"/>
                          <a:cs typeface="Tahoma" panose="020B0604030504040204" pitchFamily="34" charset="0"/>
                        </a:rPr>
                        <a:t> and 16</a:t>
                      </a:r>
                      <a:r>
                        <a:rPr lang="en-GB" sz="1800" baseline="30000" noProof="0" dirty="0">
                          <a:effectLst/>
                          <a:latin typeface="Tahoma" panose="020B0604030504040204" pitchFamily="34" charset="0"/>
                          <a:ea typeface="Tahoma" panose="020B0604030504040204" pitchFamily="34" charset="0"/>
                          <a:cs typeface="Tahoma" panose="020B0604030504040204" pitchFamily="34" charset="0"/>
                        </a:rPr>
                        <a:t>th</a:t>
                      </a:r>
                      <a:r>
                        <a:rPr lang="en-GB" sz="1800" noProof="0" dirty="0">
                          <a:effectLst/>
                          <a:latin typeface="Tahoma" panose="020B0604030504040204" pitchFamily="34" charset="0"/>
                          <a:ea typeface="Tahoma" panose="020B0604030504040204" pitchFamily="34" charset="0"/>
                          <a:cs typeface="Tahoma" panose="020B0604030504040204" pitchFamily="34" charset="0"/>
                        </a:rPr>
                        <a:t> June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161">
                <a:tc>
                  <a:txBody>
                    <a:bodyPr/>
                    <a:lstStyle/>
                    <a:p>
                      <a:pPr algn="l">
                        <a:spcAft>
                          <a:spcPts val="0"/>
                        </a:spcAft>
                      </a:pPr>
                      <a:r>
                        <a:rPr lang="en-GB" sz="1800" b="1" noProof="0">
                          <a:effectLst/>
                          <a:latin typeface="Tahoma" charset="0"/>
                          <a:ea typeface="Times New Roman" charset="0"/>
                        </a:rPr>
                        <a:t>Description of the meeting (adjustments</a:t>
                      </a:r>
                      <a:endParaRPr lang="en-GB" sz="1800" noProof="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25730" marR="0" lvl="0" indent="0" algn="l" defTabSz="914400" rtl="0" eaLnBrk="1" fontAlgn="auto" latinLnBrk="0" hangingPunct="1">
                        <a:lnSpc>
                          <a:spcPct val="100000"/>
                        </a:lnSpc>
                        <a:spcBef>
                          <a:spcPts val="600"/>
                        </a:spcBef>
                        <a:spcAft>
                          <a:spcPts val="600"/>
                        </a:spcAft>
                        <a:buClrTx/>
                        <a:buSzTx/>
                        <a:buFontTx/>
                        <a:buNone/>
                        <a:tabLst/>
                        <a:defRPr/>
                      </a:pPr>
                      <a:r>
                        <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“Four days workshop for the global evaluation and adjustment of the MEA and TIM original proposals and definition of the final versions”, replaced by:</a:t>
                      </a:r>
                    </a:p>
                    <a:p>
                      <a:pPr marL="125730" marR="0" lvl="0" indent="0" algn="l" defTabSz="914400" rtl="0" eaLnBrk="1" fontAlgn="auto" latinLnBrk="0" hangingPunct="1">
                        <a:lnSpc>
                          <a:spcPct val="100000"/>
                        </a:lnSpc>
                        <a:spcBef>
                          <a:spcPts val="600"/>
                        </a:spcBef>
                        <a:spcAft>
                          <a:spcPts val="600"/>
                        </a:spcAft>
                        <a:buClrTx/>
                        <a:buSzTx/>
                        <a:buFontTx/>
                        <a:buNone/>
                        <a:tabLst/>
                        <a:defRPr/>
                      </a:pPr>
                      <a:r>
                        <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en-GB" sz="1800" kern="1200" baseline="300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
                      </a:r>
                      <a:r>
                        <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part: one </a:t>
                      </a:r>
                      <a:r>
                        <a:rPr lang="en-GB" sz="1800" kern="1200" noProof="0">
                          <a:solidFill>
                            <a:schemeClr val="tx1"/>
                          </a:solidFill>
                          <a:effectLst/>
                          <a:latin typeface="Tahoma" panose="020B0604030504040204" pitchFamily="34" charset="0"/>
                          <a:ea typeface="Tahoma" panose="020B0604030504040204" pitchFamily="34" charset="0"/>
                          <a:cs typeface="Tahoma" panose="020B0604030504040204" pitchFamily="34" charset="0"/>
                        </a:rPr>
                        <a:t>on-line meeting </a:t>
                      </a:r>
                      <a:r>
                        <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define the structure and content of the </a:t>
                      </a:r>
                      <a:r>
                        <a:rPr lang="en-GB" sz="1800" kern="1200" noProof="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MSE</a:t>
                      </a:r>
                      <a:endPar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25730" marR="0" lvl="0" indent="0" algn="l" defTabSz="914400" rtl="0" eaLnBrk="1" fontAlgn="auto" latinLnBrk="0" hangingPunct="1">
                        <a:lnSpc>
                          <a:spcPct val="100000"/>
                        </a:lnSpc>
                        <a:spcBef>
                          <a:spcPts val="600"/>
                        </a:spcBef>
                        <a:spcAft>
                          <a:spcPts val="600"/>
                        </a:spcAft>
                        <a:buClrTx/>
                        <a:buSzTx/>
                        <a:buFontTx/>
                        <a:buNone/>
                        <a:tabLst/>
                        <a:defRPr/>
                      </a:pPr>
                      <a:r>
                        <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GB" sz="1800" kern="1200" baseline="300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GB" sz="180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part; focused on the original purpose</a:t>
                      </a:r>
                      <a:endParaRPr lang="en-GB" sz="1800" noProof="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Rectângulo 14">
            <a:extLst>
              <a:ext uri="{FF2B5EF4-FFF2-40B4-BE49-F238E27FC236}">
                <a16:creationId xmlns:a16="http://schemas.microsoft.com/office/drawing/2014/main" id="{8CF11408-F0E2-B64D-A874-E60FF74C75DE}"/>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83915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ângulo 14"/>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11" name="Tabela 10">
            <a:extLst>
              <a:ext uri="{FF2B5EF4-FFF2-40B4-BE49-F238E27FC236}">
                <a16:creationId xmlns:a16="http://schemas.microsoft.com/office/drawing/2014/main" id="{55D3A755-F684-C342-96D9-D9B57090DAC7}"/>
              </a:ext>
            </a:extLst>
          </p:cNvPr>
          <p:cNvGraphicFramePr>
            <a:graphicFrameLocks noGrp="1"/>
          </p:cNvGraphicFramePr>
          <p:nvPr/>
        </p:nvGraphicFramePr>
        <p:xfrm>
          <a:off x="242137" y="2797225"/>
          <a:ext cx="8659725" cy="1972111"/>
        </p:xfrm>
        <a:graphic>
          <a:graphicData uri="http://schemas.openxmlformats.org/drawingml/2006/table">
            <a:tbl>
              <a:tblPr bandRow="1">
                <a:tableStyleId>{5C22544A-7EE6-4342-B048-85BDC9FD1C3A}</a:tableStyleId>
              </a:tblPr>
              <a:tblGrid>
                <a:gridCol w="8659725">
                  <a:extLst>
                    <a:ext uri="{9D8B030D-6E8A-4147-A177-3AD203B41FA5}">
                      <a16:colId xmlns:a16="http://schemas.microsoft.com/office/drawing/2014/main" val="4094636602"/>
                    </a:ext>
                  </a:extLst>
                </a:gridCol>
              </a:tblGrid>
              <a:tr h="551616">
                <a:tc>
                  <a:txBody>
                    <a:bodyPr/>
                    <a:lstStyle/>
                    <a:p>
                      <a:pPr algn="ctr">
                        <a:lnSpc>
                          <a:spcPct val="107000"/>
                        </a:lnSpc>
                        <a:spcAft>
                          <a:spcPts val="0"/>
                        </a:spcAft>
                      </a:pPr>
                      <a:r>
                        <a:rPr lang="en-GB" sz="2800" noProof="0" dirty="0">
                          <a:effectLst/>
                        </a:rPr>
                        <a:t>A Critical Stage of the Pilot Evaluation (</a:t>
                      </a:r>
                      <a:r>
                        <a:rPr lang="en-GB" sz="2800" noProof="0" dirty="0" err="1">
                          <a:effectLst/>
                        </a:rPr>
                        <a:t>EULAS</a:t>
                      </a:r>
                      <a:r>
                        <a:rPr lang="en-GB" sz="2800" noProof="0" dirty="0">
                          <a:effectLst/>
                        </a:rPr>
                        <a:t>-T)</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424987517"/>
                  </a:ext>
                </a:extLst>
              </a:tr>
              <a:tr h="438478">
                <a:tc>
                  <a:txBody>
                    <a:bodyPr/>
                    <a:lstStyle/>
                    <a:p>
                      <a:pPr marL="342900" indent="-342900" algn="l">
                        <a:lnSpc>
                          <a:spcPct val="107000"/>
                        </a:lnSpc>
                        <a:spcAft>
                          <a:spcPts val="0"/>
                        </a:spcAft>
                        <a:buFont typeface="Arial" panose="020B0604020202020204" pitchFamily="34" charset="0"/>
                        <a:buChar char="•"/>
                      </a:pPr>
                      <a:endParaRPr lang="en-GB" sz="2000" kern="1200" noProof="0" dirty="0">
                        <a:solidFill>
                          <a:schemeClr val="dk1"/>
                        </a:solidFill>
                        <a:effectLst/>
                        <a:latin typeface="+mn-lt"/>
                        <a:ea typeface="+mn-ea"/>
                        <a:cs typeface="+mn-cs"/>
                      </a:endParaRPr>
                    </a:p>
                    <a:p>
                      <a:pPr marL="342900" indent="-342900" algn="l">
                        <a:lnSpc>
                          <a:spcPct val="107000"/>
                        </a:lnSpc>
                        <a:spcAft>
                          <a:spcPts val="0"/>
                        </a:spcAft>
                        <a:buFont typeface="Arial" panose="020B0604020202020204" pitchFamily="34" charset="0"/>
                        <a:buChar char="•"/>
                      </a:pPr>
                      <a:r>
                        <a:rPr lang="en-GB" sz="2400" kern="1200" noProof="0" dirty="0">
                          <a:solidFill>
                            <a:schemeClr val="dk1"/>
                          </a:solidFill>
                          <a:effectLst/>
                          <a:latin typeface="+mn-lt"/>
                          <a:ea typeface="+mn-ea"/>
                          <a:cs typeface="+mn-cs"/>
                        </a:rPr>
                        <a:t>FMH data input and treatment</a:t>
                      </a:r>
                    </a:p>
                    <a:p>
                      <a:pPr marL="342900" indent="-342900" algn="l">
                        <a:lnSpc>
                          <a:spcPct val="107000"/>
                        </a:lnSpc>
                        <a:spcAft>
                          <a:spcPts val="0"/>
                        </a:spcAft>
                        <a:buFont typeface="Arial" panose="020B0604020202020204" pitchFamily="34" charset="0"/>
                        <a:buChar char="•"/>
                      </a:pPr>
                      <a:r>
                        <a:rPr lang="en-GB" sz="2400" kern="1200" noProof="0" dirty="0">
                          <a:solidFill>
                            <a:schemeClr val="dk1"/>
                          </a:solidFill>
                          <a:effectLst/>
                          <a:latin typeface="+mn-lt"/>
                          <a:ea typeface="+mn-ea"/>
                          <a:cs typeface="+mn-cs"/>
                        </a:rPr>
                        <a:t>Pilot evaluation word document</a:t>
                      </a:r>
                    </a:p>
                    <a:p>
                      <a:pPr marL="342900" indent="-342900" algn="l">
                        <a:lnSpc>
                          <a:spcPct val="107000"/>
                        </a:lnSpc>
                        <a:spcAft>
                          <a:spcPts val="0"/>
                        </a:spcAft>
                        <a:buFont typeface="Arial" panose="020B0604020202020204" pitchFamily="34" charset="0"/>
                        <a:buChar char="•"/>
                      </a:pPr>
                      <a:endParaRPr lang="en-GB" sz="2000" kern="1200" noProof="0" dirty="0">
                        <a:solidFill>
                          <a:schemeClr val="dk1"/>
                        </a:solidFill>
                        <a:effectLst/>
                        <a:latin typeface="+mn-lt"/>
                        <a:ea typeface="+mn-ea"/>
                        <a:cs typeface="+mn-cs"/>
                      </a:endParaRPr>
                    </a:p>
                  </a:txBody>
                  <a:tcPr marL="30847" marR="30847" marT="0" marB="0"/>
                </a:tc>
                <a:extLst>
                  <a:ext uri="{0D108BD9-81ED-4DB2-BD59-A6C34878D82A}">
                    <a16:rowId xmlns:a16="http://schemas.microsoft.com/office/drawing/2014/main" val="1031045047"/>
                  </a:ext>
                </a:extLst>
              </a:tr>
            </a:tbl>
          </a:graphicData>
        </a:graphic>
      </p:graphicFrame>
    </p:spTree>
    <p:extLst>
      <p:ext uri="{BB962C8B-B14F-4D97-AF65-F5344CB8AC3E}">
        <p14:creationId xmlns:p14="http://schemas.microsoft.com/office/powerpoint/2010/main" val="19943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a:extLst>
              <a:ext uri="{FF2B5EF4-FFF2-40B4-BE49-F238E27FC236}">
                <a16:creationId xmlns:a16="http://schemas.microsoft.com/office/drawing/2014/main" id="{F2DCA5E8-E320-452C-8A2E-20F7B8444F8E}"/>
              </a:ext>
            </a:extLst>
          </p:cNvPr>
          <p:cNvSpPr>
            <a:spLocks noChangeArrowheads="1"/>
          </p:cNvSpPr>
          <p:nvPr/>
        </p:nvSpPr>
        <p:spPr bwMode="auto">
          <a:xfrm>
            <a:off x="698910" y="2069903"/>
            <a:ext cx="7772400" cy="82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PT" sz="3600" b="1" dirty="0" err="1">
                <a:solidFill>
                  <a:srgbClr val="384477"/>
                </a:solidFill>
                <a:latin typeface="Verdana" panose="020B0604030504040204" pitchFamily="34" charset="0"/>
              </a:rPr>
              <a:t>EuLAS</a:t>
            </a:r>
            <a:r>
              <a:rPr lang="en-US" altLang="pt-PT" sz="3600" b="1" dirty="0">
                <a:solidFill>
                  <a:srgbClr val="384477"/>
                </a:solidFill>
                <a:latin typeface="Verdana" panose="020B0604030504040204" pitchFamily="34" charset="0"/>
              </a:rPr>
              <a:t>-T challenges on data treatment  </a:t>
            </a:r>
          </a:p>
          <a:p>
            <a:pPr eaLnBrk="1" hangingPunct="1"/>
            <a:endParaRPr lang="en-US" altLang="pt-PT" sz="2800" b="1" dirty="0">
              <a:solidFill>
                <a:srgbClr val="384477"/>
              </a:solidFill>
              <a:latin typeface="Verdana" panose="020B0604030504040204" pitchFamily="34" charset="0"/>
            </a:endParaRPr>
          </a:p>
        </p:txBody>
      </p:sp>
      <p:sp>
        <p:nvSpPr>
          <p:cNvPr id="15" name="Rectangle 14">
            <a:extLst>
              <a:ext uri="{FF2B5EF4-FFF2-40B4-BE49-F238E27FC236}">
                <a16:creationId xmlns:a16="http://schemas.microsoft.com/office/drawing/2014/main" id="{60703E9B-3D8F-4EC3-80FD-710BC34039E1}"/>
              </a:ext>
            </a:extLst>
          </p:cNvPr>
          <p:cNvSpPr/>
          <p:nvPr/>
        </p:nvSpPr>
        <p:spPr>
          <a:xfrm>
            <a:off x="698910" y="3910870"/>
            <a:ext cx="8062664" cy="2103140"/>
          </a:xfrm>
          <a:prstGeom prst="rect">
            <a:avLst/>
          </a:prstGeom>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pPr>
            <a:r>
              <a:rPr lang="en-US" altLang="pt-PT" sz="2000" dirty="0">
                <a:solidFill>
                  <a:srgbClr val="595959"/>
                </a:solidFill>
                <a:latin typeface="Verdana" panose="020B0604030504040204" pitchFamily="34" charset="0"/>
              </a:rPr>
              <a:t>Dora Carolo</a:t>
            </a:r>
            <a:r>
              <a:rPr lang="en-US" altLang="pt-PT" sz="2000" baseline="30000" dirty="0">
                <a:solidFill>
                  <a:srgbClr val="595959"/>
                </a:solidFill>
                <a:latin typeface="Verdana" panose="020B0604030504040204" pitchFamily="34" charset="0"/>
              </a:rPr>
              <a:t>1</a:t>
            </a:r>
            <a:r>
              <a:rPr lang="en-US" altLang="pt-PT" sz="2000" dirty="0">
                <a:solidFill>
                  <a:srgbClr val="595959"/>
                </a:solidFill>
                <a:latin typeface="Verdana" panose="020B0604030504040204" pitchFamily="34" charset="0"/>
              </a:rPr>
              <a:t>,</a:t>
            </a:r>
            <a:r>
              <a:rPr lang="en-US" altLang="pt-PT" sz="2000" baseline="30000" dirty="0">
                <a:solidFill>
                  <a:srgbClr val="595959"/>
                </a:solidFill>
                <a:latin typeface="Verdana" panose="020B0604030504040204" pitchFamily="34" charset="0"/>
              </a:rPr>
              <a:t> </a:t>
            </a:r>
            <a:r>
              <a:rPr lang="en-US" altLang="pt-PT" sz="2000" dirty="0">
                <a:solidFill>
                  <a:srgbClr val="595959"/>
                </a:solidFill>
                <a:latin typeface="Verdana" panose="020B0604030504040204" pitchFamily="34" charset="0"/>
              </a:rPr>
              <a:t>João Martins</a:t>
            </a:r>
            <a:r>
              <a:rPr lang="en-US" altLang="pt-PT" sz="2000" baseline="30000" dirty="0">
                <a:solidFill>
                  <a:srgbClr val="595959"/>
                </a:solidFill>
                <a:latin typeface="Verdana" panose="020B0604030504040204" pitchFamily="34" charset="0"/>
              </a:rPr>
              <a:t>1</a:t>
            </a:r>
            <a:r>
              <a:rPr lang="en-US" altLang="pt-PT" sz="2000" dirty="0">
                <a:solidFill>
                  <a:srgbClr val="595959"/>
                </a:solidFill>
                <a:latin typeface="Verdana" panose="020B0604030504040204" pitchFamily="34" charset="0"/>
              </a:rPr>
              <a:t>, Marcos Onofre</a:t>
            </a:r>
            <a:r>
              <a:rPr lang="en-US" altLang="pt-PT" sz="2000" baseline="30000" dirty="0">
                <a:solidFill>
                  <a:srgbClr val="595959"/>
                </a:solidFill>
                <a:latin typeface="Verdana" panose="020B0604030504040204" pitchFamily="34" charset="0"/>
              </a:rPr>
              <a:t>1</a:t>
            </a:r>
            <a:r>
              <a:rPr lang="en-US" altLang="pt-PT" sz="2000" dirty="0">
                <a:solidFill>
                  <a:srgbClr val="595959"/>
                </a:solidFill>
                <a:latin typeface="Verdana" panose="020B0604030504040204" pitchFamily="34" charset="0"/>
              </a:rPr>
              <a:t>, João Costa</a:t>
            </a:r>
            <a:r>
              <a:rPr lang="en-US" altLang="pt-PT" sz="2000" baseline="30000" dirty="0">
                <a:solidFill>
                  <a:srgbClr val="595959"/>
                </a:solidFill>
                <a:latin typeface="Verdana" panose="020B0604030504040204" pitchFamily="34" charset="0"/>
              </a:rPr>
              <a:t>2</a:t>
            </a:r>
            <a:r>
              <a:rPr lang="en-US" altLang="pt-PT" sz="2000" dirty="0">
                <a:solidFill>
                  <a:srgbClr val="595959"/>
                </a:solidFill>
                <a:latin typeface="Verdana" panose="020B0604030504040204" pitchFamily="34" charset="0"/>
              </a:rPr>
              <a:t>, Nuno Ferro</a:t>
            </a:r>
            <a:r>
              <a:rPr lang="en-US" altLang="pt-PT" sz="2000" baseline="30000" dirty="0">
                <a:solidFill>
                  <a:srgbClr val="595959"/>
                </a:solidFill>
                <a:latin typeface="Verdana" panose="020B0604030504040204" pitchFamily="34" charset="0"/>
              </a:rPr>
              <a:t>2</a:t>
            </a:r>
            <a:r>
              <a:rPr lang="en-US" altLang="pt-PT" sz="2000" dirty="0">
                <a:solidFill>
                  <a:srgbClr val="595959"/>
                </a:solidFill>
                <a:latin typeface="Verdana" panose="020B0604030504040204" pitchFamily="34" charset="0"/>
              </a:rPr>
              <a:t>, Ana Quitério</a:t>
            </a:r>
            <a:r>
              <a:rPr lang="en-US" altLang="pt-PT" sz="2000" baseline="30000" dirty="0">
                <a:solidFill>
                  <a:srgbClr val="595959"/>
                </a:solidFill>
                <a:latin typeface="Verdana" panose="020B0604030504040204" pitchFamily="34" charset="0"/>
              </a:rPr>
              <a:t>1</a:t>
            </a:r>
            <a:r>
              <a:rPr lang="en-US" altLang="pt-PT" sz="2000" dirty="0">
                <a:solidFill>
                  <a:srgbClr val="595959"/>
                </a:solidFill>
                <a:latin typeface="Verdana" panose="020B0604030504040204" pitchFamily="34" charset="0"/>
              </a:rPr>
              <a:t>, Maria Martins</a:t>
            </a:r>
            <a:r>
              <a:rPr lang="en-US" altLang="pt-PT" sz="2000" baseline="30000" dirty="0">
                <a:solidFill>
                  <a:srgbClr val="595959"/>
                </a:solidFill>
                <a:latin typeface="Verdana" panose="020B0604030504040204" pitchFamily="34" charset="0"/>
              </a:rPr>
              <a:t>1</a:t>
            </a:r>
          </a:p>
          <a:p>
            <a:pPr algn="ctr" eaLnBrk="1" hangingPunct="1"/>
            <a:br>
              <a:rPr lang="en-US" altLang="pt-PT" dirty="0">
                <a:solidFill>
                  <a:srgbClr val="595959"/>
                </a:solidFill>
                <a:latin typeface="Verdana" panose="020B0604030504040204" pitchFamily="34" charset="0"/>
              </a:rPr>
            </a:br>
            <a:r>
              <a:rPr lang="en-US" altLang="pt-PT" sz="1800" i="1" dirty="0" err="1">
                <a:solidFill>
                  <a:srgbClr val="595959"/>
                </a:solidFill>
                <a:latin typeface="Verdana" panose="020B0604030504040204" pitchFamily="34" charset="0"/>
              </a:rPr>
              <a:t>Faculdade</a:t>
            </a:r>
            <a:r>
              <a:rPr lang="en-US" altLang="pt-PT" sz="1800" i="1" dirty="0">
                <a:solidFill>
                  <a:srgbClr val="595959"/>
                </a:solidFill>
                <a:latin typeface="Verdana" panose="020B0604030504040204" pitchFamily="34" charset="0"/>
              </a:rPr>
              <a:t> de </a:t>
            </a:r>
            <a:r>
              <a:rPr lang="en-US" altLang="pt-PT" sz="1800" i="1" dirty="0" err="1">
                <a:solidFill>
                  <a:srgbClr val="595959"/>
                </a:solidFill>
                <a:latin typeface="Verdana" panose="020B0604030504040204" pitchFamily="34" charset="0"/>
              </a:rPr>
              <a:t>Motricidade</a:t>
            </a:r>
            <a:r>
              <a:rPr lang="en-US" altLang="pt-PT" sz="1800" i="1" dirty="0">
                <a:solidFill>
                  <a:srgbClr val="595959"/>
                </a:solidFill>
                <a:latin typeface="Verdana" panose="020B0604030504040204" pitchFamily="34" charset="0"/>
              </a:rPr>
              <a:t> Humana </a:t>
            </a:r>
            <a:r>
              <a:rPr lang="en-US" altLang="pt-PT" sz="1800" dirty="0">
                <a:solidFill>
                  <a:srgbClr val="595959"/>
                </a:solidFill>
                <a:latin typeface="Verdana" panose="020B0604030504040204" pitchFamily="34" charset="0"/>
              </a:rPr>
              <a:t>(FMH-UL)</a:t>
            </a:r>
            <a:r>
              <a:rPr lang="en-US" altLang="pt-PT" sz="1800" baseline="30000" dirty="0">
                <a:solidFill>
                  <a:srgbClr val="595959"/>
                </a:solidFill>
                <a:latin typeface="Verdana" panose="020B0604030504040204" pitchFamily="34" charset="0"/>
              </a:rPr>
              <a:t>1</a:t>
            </a:r>
          </a:p>
          <a:p>
            <a:pPr algn="ctr" eaLnBrk="1" hangingPunct="1"/>
            <a:endParaRPr lang="en-US" altLang="pt-PT" sz="1600" baseline="30000" dirty="0">
              <a:solidFill>
                <a:srgbClr val="595959"/>
              </a:solidFill>
              <a:latin typeface="Verdana" panose="020B0604030504040204" pitchFamily="34" charset="0"/>
            </a:endParaRPr>
          </a:p>
          <a:p>
            <a:pPr algn="ctr" eaLnBrk="1" hangingPunct="1"/>
            <a:r>
              <a:rPr lang="en-US" altLang="pt-PT" sz="1800" i="1" dirty="0" err="1">
                <a:solidFill>
                  <a:srgbClr val="595959"/>
                </a:solidFill>
                <a:latin typeface="Verdana" panose="020B0604030504040204" pitchFamily="34" charset="0"/>
              </a:rPr>
              <a:t>Sociedade</a:t>
            </a:r>
            <a:r>
              <a:rPr lang="en-US" altLang="pt-PT" sz="1800" i="1" dirty="0">
                <a:solidFill>
                  <a:srgbClr val="595959"/>
                </a:solidFill>
                <a:latin typeface="Verdana" panose="020B0604030504040204" pitchFamily="34" charset="0"/>
              </a:rPr>
              <a:t> Portuguesa de </a:t>
            </a:r>
            <a:r>
              <a:rPr lang="en-US" altLang="pt-PT" sz="1800" i="1" dirty="0" err="1">
                <a:solidFill>
                  <a:srgbClr val="595959"/>
                </a:solidFill>
                <a:latin typeface="Verdana" panose="020B0604030504040204" pitchFamily="34" charset="0"/>
              </a:rPr>
              <a:t>Educação</a:t>
            </a:r>
            <a:r>
              <a:rPr lang="en-US" altLang="pt-PT" sz="1800" i="1" dirty="0">
                <a:solidFill>
                  <a:srgbClr val="595959"/>
                </a:solidFill>
                <a:latin typeface="Verdana" panose="020B0604030504040204" pitchFamily="34" charset="0"/>
              </a:rPr>
              <a:t> </a:t>
            </a:r>
            <a:r>
              <a:rPr lang="en-US" altLang="pt-PT" sz="1800" i="1" dirty="0" err="1">
                <a:solidFill>
                  <a:srgbClr val="595959"/>
                </a:solidFill>
                <a:latin typeface="Verdana" panose="020B0604030504040204" pitchFamily="34" charset="0"/>
              </a:rPr>
              <a:t>Física</a:t>
            </a:r>
            <a:r>
              <a:rPr lang="en-US" altLang="pt-PT" sz="1800" i="1" dirty="0">
                <a:solidFill>
                  <a:srgbClr val="595959"/>
                </a:solidFill>
                <a:latin typeface="Verdana" panose="020B0604030504040204" pitchFamily="34" charset="0"/>
              </a:rPr>
              <a:t> </a:t>
            </a:r>
            <a:r>
              <a:rPr lang="en-US" altLang="pt-PT" sz="1800" dirty="0">
                <a:solidFill>
                  <a:srgbClr val="595959"/>
                </a:solidFill>
                <a:latin typeface="Verdana" panose="020B0604030504040204" pitchFamily="34" charset="0"/>
              </a:rPr>
              <a:t>(SPEF)</a:t>
            </a:r>
            <a:r>
              <a:rPr lang="en-US" altLang="pt-PT" sz="1800" baseline="30000" dirty="0">
                <a:solidFill>
                  <a:srgbClr val="595959"/>
                </a:solidFill>
                <a:latin typeface="Verdana" panose="020B0604030504040204" pitchFamily="34" charset="0"/>
              </a:rPr>
              <a:t>2</a:t>
            </a:r>
          </a:p>
        </p:txBody>
      </p:sp>
      <p:pic>
        <p:nvPicPr>
          <p:cNvPr id="16388" name="Picture 16" descr="LogosBeneficairesRIGHT_.jpg">
            <a:extLst>
              <a:ext uri="{FF2B5EF4-FFF2-40B4-BE49-F238E27FC236}">
                <a16:creationId xmlns:a16="http://schemas.microsoft.com/office/drawing/2014/main" id="{0AEBF928-018E-4298-9607-29FE5B67D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858838"/>
            <a:ext cx="2252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7" descr="EuPEO_horizontal1_line.pdf">
            <a:extLst>
              <a:ext uri="{FF2B5EF4-FFF2-40B4-BE49-F238E27FC236}">
                <a16:creationId xmlns:a16="http://schemas.microsoft.com/office/drawing/2014/main" id="{CC5223CD-E996-4611-B075-57B928D0A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08000"/>
            <a:ext cx="6664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91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A2EC09FE-10FC-46DB-851F-F983CD474769}"/>
              </a:ext>
            </a:extLst>
          </p:cNvPr>
          <p:cNvSpPr>
            <a:spLocks noGrp="1"/>
          </p:cNvSpPr>
          <p:nvPr>
            <p:ph type="ctrTitle"/>
          </p:nvPr>
        </p:nvSpPr>
        <p:spPr>
          <a:xfrm>
            <a:off x="990600" y="1054338"/>
            <a:ext cx="7696200" cy="990600"/>
          </a:xfrm>
        </p:spPr>
        <p:txBody>
          <a:bodyPr wrap="none" anchor="t"/>
          <a:lstStyle/>
          <a:p>
            <a:pPr algn="l" eaLnBrk="1" hangingPunct="1">
              <a:spcAft>
                <a:spcPts val="600"/>
              </a:spcAft>
            </a:pPr>
            <a:r>
              <a:rPr lang="en-US" altLang="pt-PT" sz="2800" b="1" dirty="0" err="1">
                <a:solidFill>
                  <a:srgbClr val="384477"/>
                </a:solidFill>
                <a:latin typeface="Verdana" panose="020B0604030504040204" pitchFamily="34" charset="0"/>
                <a:ea typeface="ＭＳ Ｐゴシック" panose="020B0600070205080204" pitchFamily="34" charset="-128"/>
              </a:rPr>
              <a:t>EuLAS</a:t>
            </a:r>
            <a:r>
              <a:rPr lang="en-US" altLang="pt-PT" sz="2800" b="1" dirty="0">
                <a:solidFill>
                  <a:srgbClr val="384477"/>
                </a:solidFill>
                <a:latin typeface="Verdana" panose="020B0604030504040204" pitchFamily="34" charset="0"/>
                <a:ea typeface="ＭＳ Ｐゴシック" panose="020B0600070205080204" pitchFamily="34" charset="-128"/>
              </a:rPr>
              <a:t>-T original structure: problems</a:t>
            </a:r>
          </a:p>
        </p:txBody>
      </p:sp>
      <p:sp>
        <p:nvSpPr>
          <p:cNvPr id="5" name="CaixaDeTexto 4">
            <a:extLst>
              <a:ext uri="{FF2B5EF4-FFF2-40B4-BE49-F238E27FC236}">
                <a16:creationId xmlns:a16="http://schemas.microsoft.com/office/drawing/2014/main" id="{75F3804E-70DD-43E3-BB9E-CE6492C96165}"/>
              </a:ext>
            </a:extLst>
          </p:cNvPr>
          <p:cNvSpPr txBox="1"/>
          <p:nvPr/>
        </p:nvSpPr>
        <p:spPr>
          <a:xfrm>
            <a:off x="-1" y="3937714"/>
            <a:ext cx="9144001" cy="264687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dirty="0"/>
              <a:t>A teacher who has a class with few students, must click the "next" button several times until being able to submit the data.</a:t>
            </a:r>
          </a:p>
          <a:p>
            <a:pPr algn="just">
              <a:lnSpc>
                <a:spcPct val="150000"/>
              </a:lnSpc>
            </a:pPr>
            <a:endParaRPr lang="en-US" sz="600" dirty="0"/>
          </a:p>
          <a:p>
            <a:pPr marL="285750" indent="-285750" algn="just">
              <a:lnSpc>
                <a:spcPct val="150000"/>
              </a:lnSpc>
              <a:buFont typeface="Wingdings" panose="05000000000000000000" pitchFamily="2" charset="2"/>
              <a:buChar char="§"/>
            </a:pPr>
            <a:r>
              <a:rPr lang="en-US" dirty="0"/>
              <a:t>Each line corresponds to the data of all students in an identified class.</a:t>
            </a:r>
          </a:p>
          <a:p>
            <a:pPr algn="just">
              <a:lnSpc>
                <a:spcPct val="150000"/>
              </a:lnSpc>
            </a:pPr>
            <a:endParaRPr lang="en-US" sz="600" dirty="0"/>
          </a:p>
          <a:p>
            <a:pPr marL="285750" indent="-285750" algn="just">
              <a:lnSpc>
                <a:spcPct val="150000"/>
              </a:lnSpc>
              <a:buFont typeface="Wingdings" panose="05000000000000000000" pitchFamily="2" charset="2"/>
              <a:buChar char="§"/>
            </a:pPr>
            <a:r>
              <a:rPr lang="en-US" dirty="0"/>
              <a:t>In the database of France and Slovenia, we identified difficulties regarding data input.</a:t>
            </a:r>
          </a:p>
          <a:p>
            <a:pPr marL="801688" indent="-285750" algn="just">
              <a:lnSpc>
                <a:spcPct val="150000"/>
              </a:lnSpc>
              <a:buFont typeface="Wingdings" panose="05000000000000000000" pitchFamily="2" charset="2"/>
              <a:buChar char="ü"/>
            </a:pPr>
            <a:r>
              <a:rPr lang="en-US" sz="1600" dirty="0"/>
              <a:t>Some teachers tried to input data from more than one class in the same questionnaire (entry).  </a:t>
            </a:r>
          </a:p>
          <a:p>
            <a:pPr marL="534988" indent="-268288" algn="just">
              <a:buFont typeface="Wingdings" panose="05000000000000000000" pitchFamily="2" charset="2"/>
              <a:buChar char="ü"/>
            </a:pPr>
            <a:endParaRPr lang="en-US" sz="1600" dirty="0"/>
          </a:p>
        </p:txBody>
      </p:sp>
      <p:pic>
        <p:nvPicPr>
          <p:cNvPr id="7" name="Imagem 6">
            <a:extLst>
              <a:ext uri="{FF2B5EF4-FFF2-40B4-BE49-F238E27FC236}">
                <a16:creationId xmlns:a16="http://schemas.microsoft.com/office/drawing/2014/main" id="{EA61B27F-EA8F-4EE1-B2DA-A9608C0B8E53}"/>
              </a:ext>
            </a:extLst>
          </p:cNvPr>
          <p:cNvPicPr>
            <a:picLocks noChangeAspect="1"/>
          </p:cNvPicPr>
          <p:nvPr/>
        </p:nvPicPr>
        <p:blipFill rotWithShape="1">
          <a:blip r:embed="rId5"/>
          <a:srcRect t="34655" b="40105"/>
          <a:stretch/>
        </p:blipFill>
        <p:spPr>
          <a:xfrm>
            <a:off x="0" y="1928176"/>
            <a:ext cx="9144000" cy="1698379"/>
          </a:xfrm>
          <a:prstGeom prst="rect">
            <a:avLst/>
          </a:prstGeom>
        </p:spPr>
      </p:pic>
      <p:sp>
        <p:nvSpPr>
          <p:cNvPr id="8" name="Retângulo 7">
            <a:extLst>
              <a:ext uri="{FF2B5EF4-FFF2-40B4-BE49-F238E27FC236}">
                <a16:creationId xmlns:a16="http://schemas.microsoft.com/office/drawing/2014/main" id="{A922B183-C192-4F23-87F4-B1F2C4356AD5}"/>
              </a:ext>
            </a:extLst>
          </p:cNvPr>
          <p:cNvSpPr/>
          <p:nvPr/>
        </p:nvSpPr>
        <p:spPr>
          <a:xfrm>
            <a:off x="-1" y="2132856"/>
            <a:ext cx="8964489" cy="10170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13" name="Conexão reta unidirecional 12">
            <a:extLst>
              <a:ext uri="{FF2B5EF4-FFF2-40B4-BE49-F238E27FC236}">
                <a16:creationId xmlns:a16="http://schemas.microsoft.com/office/drawing/2014/main" id="{9C7DB724-8C9E-4E23-9420-7FC2DA78CC98}"/>
              </a:ext>
            </a:extLst>
          </p:cNvPr>
          <p:cNvCxnSpPr/>
          <p:nvPr/>
        </p:nvCxnSpPr>
        <p:spPr>
          <a:xfrm>
            <a:off x="4860032" y="1928176"/>
            <a:ext cx="144016" cy="204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Conexão reta unidirecional 15">
            <a:extLst>
              <a:ext uri="{FF2B5EF4-FFF2-40B4-BE49-F238E27FC236}">
                <a16:creationId xmlns:a16="http://schemas.microsoft.com/office/drawing/2014/main" id="{852DEF36-A4BB-4CBF-B7D1-4B14417148A4}"/>
              </a:ext>
            </a:extLst>
          </p:cNvPr>
          <p:cNvCxnSpPr/>
          <p:nvPr/>
        </p:nvCxnSpPr>
        <p:spPr>
          <a:xfrm>
            <a:off x="8460432" y="1928176"/>
            <a:ext cx="144016" cy="204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0988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Retângulo 3">
            <a:extLst>
              <a:ext uri="{FF2B5EF4-FFF2-40B4-BE49-F238E27FC236}">
                <a16:creationId xmlns:a16="http://schemas.microsoft.com/office/drawing/2014/main" id="{78BC14E9-294B-4CDF-AB17-AE82B55263FC}"/>
              </a:ext>
            </a:extLst>
          </p:cNvPr>
          <p:cNvSpPr/>
          <p:nvPr/>
        </p:nvSpPr>
        <p:spPr>
          <a:xfrm>
            <a:off x="217665" y="1434441"/>
            <a:ext cx="8435280" cy="4434547"/>
          </a:xfrm>
          <a:prstGeom prst="rect">
            <a:avLst/>
          </a:prstGeom>
        </p:spPr>
        <p:txBody>
          <a:bodyPr wrap="square">
            <a:spAutoFit/>
          </a:bodyPr>
          <a:lstStyle/>
          <a:p>
            <a:pPr lvl="0" algn="just"/>
            <a:endParaRPr lang="en-US" sz="500" b="1" dirty="0">
              <a:solidFill>
                <a:prstClr val="black"/>
              </a:solidFill>
            </a:endParaRPr>
          </a:p>
          <a:p>
            <a:pPr marL="285750" indent="-285750" algn="just">
              <a:lnSpc>
                <a:spcPct val="150000"/>
              </a:lnSpc>
              <a:buFont typeface="Wingdings" panose="05000000000000000000" pitchFamily="2" charset="2"/>
              <a:buChar char="§"/>
            </a:pPr>
            <a:r>
              <a:rPr lang="en-US" dirty="0"/>
              <a:t>Students' age and gender were not asked. We needed this information to estimate the VO</a:t>
            </a:r>
            <a:r>
              <a:rPr lang="en-US" baseline="-25000" dirty="0"/>
              <a:t>2</a:t>
            </a:r>
            <a:r>
              <a:rPr lang="en-US" dirty="0"/>
              <a:t> peak. We had to copy this information from the EPQ with the consequence of losing valid entries in the VO</a:t>
            </a:r>
            <a:r>
              <a:rPr lang="en-US" baseline="-25000" dirty="0"/>
              <a:t>2</a:t>
            </a:r>
            <a:r>
              <a:rPr lang="en-US" dirty="0"/>
              <a:t> peak.</a:t>
            </a:r>
            <a:endParaRPr lang="en-US" sz="1100" dirty="0"/>
          </a:p>
          <a:p>
            <a:pPr algn="ctr">
              <a:lnSpc>
                <a:spcPct val="150000"/>
              </a:lnSpc>
            </a:pPr>
            <a:r>
              <a:rPr lang="en-US" dirty="0"/>
              <a:t>         </a:t>
            </a:r>
            <a:r>
              <a:rPr lang="en-US" b="1" i="1" dirty="0">
                <a:highlight>
                  <a:srgbClr val="C0C0C0"/>
                </a:highlight>
              </a:rPr>
              <a:t>Shuttle Run test </a:t>
            </a:r>
            <a:r>
              <a:rPr lang="en-US" dirty="0">
                <a:highlight>
                  <a:srgbClr val="C0C0C0"/>
                </a:highlight>
              </a:rPr>
              <a:t>[Vo2peak=0,353(LAP)-1,12(AGE)+45,619]</a:t>
            </a:r>
            <a:endParaRPr lang="en-US" b="1" dirty="0">
              <a:solidFill>
                <a:prstClr val="black"/>
              </a:solidFill>
              <a:highlight>
                <a:srgbClr val="C0C0C0"/>
              </a:highlight>
            </a:endParaRPr>
          </a:p>
          <a:p>
            <a:pPr marL="285750" lvl="0" indent="-285750" algn="just">
              <a:lnSpc>
                <a:spcPct val="150000"/>
              </a:lnSpc>
              <a:buFont typeface="Wingdings" panose="05000000000000000000" pitchFamily="2" charset="2"/>
              <a:buChar char="§"/>
            </a:pPr>
            <a:r>
              <a:rPr lang="en-US" b="1" dirty="0">
                <a:solidFill>
                  <a:prstClr val="black"/>
                </a:solidFill>
              </a:rPr>
              <a:t>Ljubljana meeting: </a:t>
            </a:r>
            <a:r>
              <a:rPr lang="en-US" dirty="0">
                <a:solidFill>
                  <a:prstClr val="black"/>
                </a:solidFill>
              </a:rPr>
              <a:t>decision on common reference tables for Physical fitness. Absence of reference tables for the different </a:t>
            </a:r>
            <a:r>
              <a:rPr lang="en-US" dirty="0" err="1">
                <a:solidFill>
                  <a:prstClr val="black"/>
                </a:solidFill>
              </a:rPr>
              <a:t>EuLAS</a:t>
            </a:r>
            <a:r>
              <a:rPr lang="en-US" dirty="0">
                <a:solidFill>
                  <a:prstClr val="black"/>
                </a:solidFill>
              </a:rPr>
              <a:t>-T physical fitness tests (shuttle, mile, horizontal jump).</a:t>
            </a:r>
          </a:p>
          <a:p>
            <a:pPr lvl="0" algn="just">
              <a:lnSpc>
                <a:spcPct val="150000"/>
              </a:lnSpc>
            </a:pPr>
            <a:endParaRPr lang="en-US" sz="700" dirty="0">
              <a:solidFill>
                <a:prstClr val="black"/>
              </a:solidFill>
            </a:endParaRPr>
          </a:p>
          <a:p>
            <a:pPr marL="285750" lvl="0" indent="-285750" algn="just">
              <a:lnSpc>
                <a:spcPct val="150000"/>
              </a:lnSpc>
              <a:buFont typeface="Wingdings" panose="05000000000000000000" pitchFamily="2" charset="2"/>
              <a:buChar char="§"/>
            </a:pPr>
            <a:r>
              <a:rPr lang="en-US" dirty="0">
                <a:solidFill>
                  <a:prstClr val="black"/>
                </a:solidFill>
              </a:rPr>
              <a:t>Some countries consider </a:t>
            </a:r>
            <a:r>
              <a:rPr lang="en-US" b="1" dirty="0">
                <a:solidFill>
                  <a:prstClr val="black"/>
                </a:solidFill>
              </a:rPr>
              <a:t>different units and tests</a:t>
            </a:r>
            <a:r>
              <a:rPr lang="en-US" dirty="0">
                <a:solidFill>
                  <a:prstClr val="black"/>
                </a:solidFill>
              </a:rPr>
              <a:t> while inputting data (e.g. presenting levels or velocity in shuttle run; 8km test). We had to perform data conversion considering national references. </a:t>
            </a:r>
          </a:p>
        </p:txBody>
      </p:sp>
    </p:spTree>
    <p:extLst>
      <p:ext uri="{BB962C8B-B14F-4D97-AF65-F5344CB8AC3E}">
        <p14:creationId xmlns:p14="http://schemas.microsoft.com/office/powerpoint/2010/main" val="233198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 name="Tabela 3">
            <a:extLst>
              <a:ext uri="{FF2B5EF4-FFF2-40B4-BE49-F238E27FC236}">
                <a16:creationId xmlns:a16="http://schemas.microsoft.com/office/drawing/2014/main" id="{CFC5D237-7DA9-433C-A36C-C15EB1D74623}"/>
              </a:ext>
            </a:extLst>
          </p:cNvPr>
          <p:cNvGraphicFramePr>
            <a:graphicFrameLocks noGrp="1"/>
          </p:cNvGraphicFramePr>
          <p:nvPr/>
        </p:nvGraphicFramePr>
        <p:xfrm>
          <a:off x="385231" y="1772816"/>
          <a:ext cx="8373537" cy="3802634"/>
        </p:xfrm>
        <a:graphic>
          <a:graphicData uri="http://schemas.openxmlformats.org/drawingml/2006/table">
            <a:tbl>
              <a:tblPr firstRow="1" bandRow="1">
                <a:tableStyleId>{5C22544A-7EE6-4342-B048-85BDC9FD1C3A}</a:tableStyleId>
              </a:tblPr>
              <a:tblGrid>
                <a:gridCol w="1885932">
                  <a:extLst>
                    <a:ext uri="{9D8B030D-6E8A-4147-A177-3AD203B41FA5}">
                      <a16:colId xmlns:a16="http://schemas.microsoft.com/office/drawing/2014/main" val="3044201822"/>
                    </a:ext>
                  </a:extLst>
                </a:gridCol>
                <a:gridCol w="2731253">
                  <a:extLst>
                    <a:ext uri="{9D8B030D-6E8A-4147-A177-3AD203B41FA5}">
                      <a16:colId xmlns:a16="http://schemas.microsoft.com/office/drawing/2014/main" val="1990731136"/>
                    </a:ext>
                  </a:extLst>
                </a:gridCol>
                <a:gridCol w="1956434">
                  <a:extLst>
                    <a:ext uri="{9D8B030D-6E8A-4147-A177-3AD203B41FA5}">
                      <a16:colId xmlns:a16="http://schemas.microsoft.com/office/drawing/2014/main" val="4038850009"/>
                    </a:ext>
                  </a:extLst>
                </a:gridCol>
                <a:gridCol w="1799918">
                  <a:extLst>
                    <a:ext uri="{9D8B030D-6E8A-4147-A177-3AD203B41FA5}">
                      <a16:colId xmlns:a16="http://schemas.microsoft.com/office/drawing/2014/main" val="1801784856"/>
                    </a:ext>
                  </a:extLst>
                </a:gridCol>
              </a:tblGrid>
              <a:tr h="161287">
                <a:tc gridSpan="4">
                  <a:txBody>
                    <a:bodyPr/>
                    <a:lstStyle/>
                    <a:p>
                      <a:pPr algn="ctr"/>
                      <a:r>
                        <a:rPr lang="en-US" b="1" dirty="0">
                          <a:solidFill>
                            <a:schemeClr val="bg1"/>
                          </a:solidFill>
                        </a:rPr>
                        <a:t>New variables</a:t>
                      </a:r>
                      <a:endParaRPr lang="pt-PT" dirty="0">
                        <a:solidFill>
                          <a:schemeClr val="bg1"/>
                        </a:solidFill>
                      </a:endParaRPr>
                    </a:p>
                  </a:txBody>
                  <a:tcPr/>
                </a:tc>
                <a:tc hMerge="1">
                  <a:txBody>
                    <a:bodyPr/>
                    <a:lstStyle/>
                    <a:p>
                      <a:endParaRPr lang="pt-PT"/>
                    </a:p>
                  </a:txBody>
                  <a:tcPr/>
                </a:tc>
                <a:tc hMerge="1">
                  <a:txBody>
                    <a:bodyPr/>
                    <a:lstStyle/>
                    <a:p>
                      <a:endParaRPr lang="pt-PT" dirty="0"/>
                    </a:p>
                  </a:txBody>
                  <a:tcPr/>
                </a:tc>
                <a:tc hMerge="1">
                  <a:txBody>
                    <a:bodyPr/>
                    <a:lstStyle/>
                    <a:p>
                      <a:endParaRPr lang="pt-PT" dirty="0"/>
                    </a:p>
                  </a:txBody>
                  <a:tcPr/>
                </a:tc>
                <a:extLst>
                  <a:ext uri="{0D108BD9-81ED-4DB2-BD59-A6C34878D82A}">
                    <a16:rowId xmlns:a16="http://schemas.microsoft.com/office/drawing/2014/main" val="425142913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rPr>
                        <a:t>Student demographics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rPr>
                        <a:t>Mile test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solidFill>
                            <a:prstClr val="black"/>
                          </a:solidFill>
                        </a:rPr>
                        <a:t>(for time conversion)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kern="1200" dirty="0" err="1">
                          <a:solidFill>
                            <a:prstClr val="black"/>
                          </a:solidFill>
                          <a:latin typeface="+mn-lt"/>
                          <a:ea typeface="+mn-ea"/>
                          <a:cs typeface="+mn-cs"/>
                        </a:rPr>
                        <a:t>Shuttle</a:t>
                      </a:r>
                      <a:r>
                        <a:rPr lang="pt-PT" sz="1600" b="1" kern="1200" dirty="0">
                          <a:solidFill>
                            <a:prstClr val="black"/>
                          </a:solidFill>
                          <a:latin typeface="+mn-lt"/>
                          <a:ea typeface="+mn-ea"/>
                          <a:cs typeface="+mn-cs"/>
                        </a:rPr>
                        <a:t> </a:t>
                      </a:r>
                      <a:r>
                        <a:rPr lang="pt-PT" sz="1600" b="1" kern="1200" dirty="0" err="1">
                          <a:solidFill>
                            <a:prstClr val="black"/>
                          </a:solidFill>
                          <a:latin typeface="+mn-lt"/>
                          <a:ea typeface="+mn-ea"/>
                          <a:cs typeface="+mn-cs"/>
                        </a:rPr>
                        <a:t>Run</a:t>
                      </a:r>
                      <a:r>
                        <a:rPr lang="pt-PT" sz="1600" b="1" kern="1200" dirty="0">
                          <a:solidFill>
                            <a:prstClr val="black"/>
                          </a:solidFill>
                          <a:latin typeface="+mn-lt"/>
                          <a:ea typeface="+mn-ea"/>
                          <a:cs typeface="+mn-cs"/>
                        </a:rPr>
                        <a:t> </a:t>
                      </a:r>
                      <a:r>
                        <a:rPr lang="pt-PT" sz="1600" b="1" kern="1200" dirty="0" err="1">
                          <a:solidFill>
                            <a:prstClr val="black"/>
                          </a:solidFill>
                          <a:latin typeface="+mn-lt"/>
                          <a:ea typeface="+mn-ea"/>
                          <a:cs typeface="+mn-cs"/>
                        </a:rPr>
                        <a:t>Test</a:t>
                      </a:r>
                      <a:r>
                        <a:rPr lang="pt-PT" sz="1600" b="1" kern="1200" dirty="0">
                          <a:solidFill>
                            <a:prstClr val="black"/>
                          </a:solidFill>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0" kern="1200" dirty="0">
                          <a:solidFill>
                            <a:prstClr val="black"/>
                          </a:solidFill>
                          <a:latin typeface="+mn-lt"/>
                          <a:ea typeface="+mn-ea"/>
                          <a:cs typeface="+mn-cs"/>
                        </a:rPr>
                        <a:t>(for </a:t>
                      </a:r>
                      <a:r>
                        <a:rPr lang="en-US" sz="1600" b="0" kern="1200" dirty="0">
                          <a:solidFill>
                            <a:prstClr val="black"/>
                          </a:solidFill>
                          <a:latin typeface="+mn-lt"/>
                          <a:ea typeface="+mn-ea"/>
                          <a:cs typeface="+mn-cs"/>
                        </a:rPr>
                        <a:t>Vo2peak)</a:t>
                      </a:r>
                      <a:endParaRPr lang="pt-PT" sz="1600" b="0" kern="1200" dirty="0">
                        <a:solidFill>
                          <a:prstClr val="black"/>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pt-PT" sz="1600" b="1" kern="1200" dirty="0">
                        <a:solidFill>
                          <a:prstClr val="black"/>
                        </a:solidFill>
                        <a:latin typeface="+mn-lt"/>
                        <a:ea typeface="+mn-ea"/>
                        <a:cs typeface="+mn-cs"/>
                      </a:endParaRPr>
                    </a:p>
                  </a:txBody>
                  <a:tcPr anchor="ctr"/>
                </a:tc>
                <a:tc>
                  <a:txBody>
                    <a:bodyPr/>
                    <a:lstStyle/>
                    <a:p>
                      <a:pPr algn="ctr"/>
                      <a:r>
                        <a:rPr lang="pt-PT" sz="1600" b="1" kern="1200" dirty="0">
                          <a:solidFill>
                            <a:prstClr val="black"/>
                          </a:solidFill>
                          <a:latin typeface="+mn-lt"/>
                          <a:ea typeface="+mn-ea"/>
                          <a:cs typeface="+mn-cs"/>
                        </a:rPr>
                        <a:t>Fitness Zone </a:t>
                      </a:r>
                    </a:p>
                  </a:txBody>
                  <a:tcPr anchor="ctr"/>
                </a:tc>
                <a:extLst>
                  <a:ext uri="{0D108BD9-81ED-4DB2-BD59-A6C34878D82A}">
                    <a16:rowId xmlns:a16="http://schemas.microsoft.com/office/drawing/2014/main" val="1519874503"/>
                  </a:ext>
                </a:extLst>
              </a:tr>
              <a:tr h="1612870">
                <a:tc>
                  <a:txBody>
                    <a:bodyPr/>
                    <a:lstStyle/>
                    <a:p>
                      <a:pPr algn="just">
                        <a:lnSpc>
                          <a:spcPct val="150000"/>
                        </a:lnSpc>
                      </a:pPr>
                      <a:r>
                        <a:rPr lang="en-US" sz="1600" dirty="0">
                          <a:solidFill>
                            <a:prstClr val="black"/>
                          </a:solidFill>
                        </a:rPr>
                        <a:t>Age </a:t>
                      </a:r>
                    </a:p>
                    <a:p>
                      <a:pPr algn="just">
                        <a:lnSpc>
                          <a:spcPct val="150000"/>
                        </a:lnSpc>
                      </a:pPr>
                      <a:r>
                        <a:rPr lang="en-US" sz="1600" dirty="0">
                          <a:solidFill>
                            <a:prstClr val="black"/>
                          </a:solidFill>
                        </a:rPr>
                        <a:t>Gender </a:t>
                      </a:r>
                    </a:p>
                    <a:p>
                      <a:pPr algn="just">
                        <a:lnSpc>
                          <a:spcPct val="150000"/>
                        </a:lnSpc>
                      </a:pPr>
                      <a:r>
                        <a:rPr lang="en-US" sz="1400" dirty="0">
                          <a:solidFill>
                            <a:prstClr val="black"/>
                          </a:solidFill>
                        </a:rPr>
                        <a:t>(copied from EPQ)</a:t>
                      </a:r>
                    </a:p>
                  </a:txBody>
                  <a:tcPr/>
                </a:tc>
                <a:tc>
                  <a:txBody>
                    <a:bodyPr/>
                    <a:lstStyle/>
                    <a:p>
                      <a:pPr algn="just">
                        <a:lnSpc>
                          <a:spcPct val="150000"/>
                        </a:lnSpc>
                      </a:pPr>
                      <a:r>
                        <a:rPr lang="en-US" sz="1600" dirty="0" err="1">
                          <a:solidFill>
                            <a:prstClr val="black"/>
                          </a:solidFill>
                        </a:rPr>
                        <a:t>MileTime_Original</a:t>
                      </a:r>
                      <a:r>
                        <a:rPr lang="en-US" sz="1600" dirty="0">
                          <a:solidFill>
                            <a:prstClr val="black"/>
                          </a:solidFill>
                        </a:rPr>
                        <a:t>	</a:t>
                      </a:r>
                    </a:p>
                    <a:p>
                      <a:pPr algn="just">
                        <a:lnSpc>
                          <a:spcPct val="150000"/>
                        </a:lnSpc>
                      </a:pPr>
                      <a:r>
                        <a:rPr lang="en-US" sz="1600" dirty="0" err="1">
                          <a:solidFill>
                            <a:prstClr val="black"/>
                          </a:solidFill>
                        </a:rPr>
                        <a:t>MileTime_Minutes_Partial</a:t>
                      </a:r>
                      <a:r>
                        <a:rPr lang="en-US" sz="1600" dirty="0">
                          <a:solidFill>
                            <a:prstClr val="black"/>
                          </a:solidFill>
                        </a:rPr>
                        <a:t>	</a:t>
                      </a:r>
                    </a:p>
                    <a:p>
                      <a:pPr algn="just">
                        <a:lnSpc>
                          <a:spcPct val="150000"/>
                        </a:lnSpc>
                      </a:pPr>
                      <a:r>
                        <a:rPr lang="en-US" sz="1600" dirty="0" err="1">
                          <a:solidFill>
                            <a:prstClr val="black"/>
                          </a:solidFill>
                        </a:rPr>
                        <a:t>MileTime_MinutesToSeconds</a:t>
                      </a:r>
                      <a:endParaRPr lang="en-US" sz="1600" dirty="0">
                        <a:solidFill>
                          <a:prstClr val="black"/>
                        </a:solidFill>
                      </a:endParaRPr>
                    </a:p>
                    <a:p>
                      <a:pPr algn="just">
                        <a:lnSpc>
                          <a:spcPct val="150000"/>
                        </a:lnSpc>
                      </a:pPr>
                      <a:r>
                        <a:rPr lang="en-US" sz="1600" dirty="0" err="1">
                          <a:solidFill>
                            <a:prstClr val="black"/>
                          </a:solidFill>
                        </a:rPr>
                        <a:t>MileTime_Seconds_Partial</a:t>
                      </a:r>
                      <a:r>
                        <a:rPr lang="en-US" sz="1600" dirty="0">
                          <a:solidFill>
                            <a:prstClr val="black"/>
                          </a:solidFill>
                        </a:rPr>
                        <a:t>	</a:t>
                      </a:r>
                    </a:p>
                    <a:p>
                      <a:pPr algn="just">
                        <a:lnSpc>
                          <a:spcPct val="150000"/>
                        </a:lnSpc>
                      </a:pPr>
                      <a:r>
                        <a:rPr lang="en-US" sz="1600" dirty="0" err="1">
                          <a:solidFill>
                            <a:prstClr val="black"/>
                          </a:solidFill>
                        </a:rPr>
                        <a:t>MileTime_Seconds</a:t>
                      </a:r>
                      <a:endParaRPr lang="en-US" sz="1600" dirty="0">
                        <a:solidFill>
                          <a:prstClr val="black"/>
                        </a:solidFill>
                      </a:endParaRPr>
                    </a:p>
                  </a:txBody>
                  <a:tcPr/>
                </a:tc>
                <a:tc>
                  <a:txBody>
                    <a:bodyPr/>
                    <a:lstStyle/>
                    <a:p>
                      <a:pPr marL="0" algn="l" defTabSz="457200" rtl="0" eaLnBrk="1" latinLnBrk="0" hangingPunct="1">
                        <a:lnSpc>
                          <a:spcPct val="150000"/>
                        </a:lnSpc>
                      </a:pPr>
                      <a:r>
                        <a:rPr lang="en-US" sz="1600" kern="1200" dirty="0">
                          <a:solidFill>
                            <a:prstClr val="black"/>
                          </a:solidFill>
                          <a:latin typeface="+mn-lt"/>
                          <a:ea typeface="+mn-ea"/>
                          <a:cs typeface="+mn-cs"/>
                        </a:rPr>
                        <a:t>0,353*LAP	</a:t>
                      </a:r>
                    </a:p>
                    <a:p>
                      <a:pPr marL="0" algn="l" defTabSz="457200" rtl="0" eaLnBrk="1" latinLnBrk="0" hangingPunct="1">
                        <a:lnSpc>
                          <a:spcPct val="150000"/>
                        </a:lnSpc>
                      </a:pPr>
                      <a:r>
                        <a:rPr lang="en-US" sz="1600" kern="1200" dirty="0">
                          <a:solidFill>
                            <a:prstClr val="black"/>
                          </a:solidFill>
                          <a:latin typeface="+mn-lt"/>
                          <a:ea typeface="+mn-ea"/>
                          <a:cs typeface="+mn-cs"/>
                        </a:rPr>
                        <a:t>1,12*age</a:t>
                      </a:r>
                    </a:p>
                    <a:p>
                      <a:pPr marL="0" algn="l" defTabSz="457200" rtl="0" eaLnBrk="1" latinLnBrk="0" hangingPunct="1">
                        <a:lnSpc>
                          <a:spcPct val="150000"/>
                        </a:lnSpc>
                      </a:pPr>
                      <a:r>
                        <a:rPr lang="en-US" sz="1600" kern="1200" dirty="0">
                          <a:solidFill>
                            <a:prstClr val="black"/>
                          </a:solidFill>
                          <a:latin typeface="+mn-lt"/>
                          <a:ea typeface="+mn-ea"/>
                          <a:cs typeface="+mn-cs"/>
                        </a:rPr>
                        <a:t>Vo2peak</a:t>
                      </a:r>
                      <a:endParaRPr lang="pt-PT" sz="1600" kern="1200" dirty="0">
                        <a:solidFill>
                          <a:prstClr val="black"/>
                        </a:solidFill>
                        <a:latin typeface="+mn-lt"/>
                        <a:ea typeface="+mn-ea"/>
                        <a:cs typeface="+mn-cs"/>
                      </a:endParaRPr>
                    </a:p>
                  </a:txBody>
                  <a:tcPr/>
                </a:tc>
                <a:tc>
                  <a:txBody>
                    <a:bodyPr/>
                    <a:lstStyle/>
                    <a:p>
                      <a:pPr algn="ctr"/>
                      <a:r>
                        <a:rPr lang="pt-PT" sz="1600" b="1" kern="1200" dirty="0" err="1">
                          <a:solidFill>
                            <a:srgbClr val="00B050"/>
                          </a:solidFill>
                          <a:latin typeface="+mn-lt"/>
                          <a:ea typeface="+mn-ea"/>
                          <a:cs typeface="+mn-cs"/>
                        </a:rPr>
                        <a:t>Aerobic</a:t>
                      </a:r>
                      <a:r>
                        <a:rPr lang="pt-PT" sz="1600" b="1" kern="1200" dirty="0">
                          <a:solidFill>
                            <a:srgbClr val="00B050"/>
                          </a:solidFill>
                          <a:latin typeface="+mn-lt"/>
                          <a:ea typeface="+mn-ea"/>
                          <a:cs typeface="+mn-cs"/>
                        </a:rPr>
                        <a:t> Fitness Zone</a:t>
                      </a:r>
                    </a:p>
                    <a:p>
                      <a:pPr algn="ctr"/>
                      <a:endParaRPr lang="pt-PT" sz="1600" b="1" kern="1200" dirty="0">
                        <a:solidFill>
                          <a:srgbClr val="00B050"/>
                        </a:solidFill>
                        <a:latin typeface="+mn-lt"/>
                        <a:ea typeface="+mn-ea"/>
                        <a:cs typeface="+mn-cs"/>
                      </a:endParaRPr>
                    </a:p>
                    <a:p>
                      <a:pPr algn="ctr"/>
                      <a:r>
                        <a:rPr lang="pt-PT" sz="1400" b="0" kern="1200" dirty="0">
                          <a:solidFill>
                            <a:schemeClr val="tx1"/>
                          </a:solidFill>
                          <a:latin typeface="+mn-lt"/>
                          <a:ea typeface="+mn-ea"/>
                          <a:cs typeface="+mn-cs"/>
                        </a:rPr>
                        <a:t>(</a:t>
                      </a:r>
                      <a:r>
                        <a:rPr lang="pt-PT" sz="1400" b="0" kern="1200" dirty="0" err="1">
                          <a:solidFill>
                            <a:schemeClr val="tx1"/>
                          </a:solidFill>
                          <a:latin typeface="+mn-lt"/>
                          <a:ea typeface="+mn-ea"/>
                          <a:cs typeface="+mn-cs"/>
                        </a:rPr>
                        <a:t>new</a:t>
                      </a:r>
                      <a:r>
                        <a:rPr lang="pt-PT" sz="1400" b="0" kern="1200" dirty="0">
                          <a:solidFill>
                            <a:schemeClr val="tx1"/>
                          </a:solidFill>
                          <a:latin typeface="+mn-lt"/>
                          <a:ea typeface="+mn-ea"/>
                          <a:cs typeface="+mn-cs"/>
                        </a:rPr>
                        <a:t> </a:t>
                      </a:r>
                      <a:r>
                        <a:rPr lang="pt-PT" sz="1400" b="0" kern="1200" dirty="0" err="1">
                          <a:solidFill>
                            <a:schemeClr val="tx1"/>
                          </a:solidFill>
                          <a:latin typeface="+mn-lt"/>
                          <a:ea typeface="+mn-ea"/>
                          <a:cs typeface="+mn-cs"/>
                        </a:rPr>
                        <a:t>syntax</a:t>
                      </a:r>
                      <a:r>
                        <a:rPr lang="pt-PT" sz="1400" b="0" kern="1200" dirty="0">
                          <a:solidFill>
                            <a:schemeClr val="tx1"/>
                          </a:solidFill>
                          <a:latin typeface="+mn-lt"/>
                          <a:ea typeface="+mn-ea"/>
                          <a:cs typeface="+mn-cs"/>
                        </a:rPr>
                        <a:t> file </a:t>
                      </a:r>
                      <a:r>
                        <a:rPr lang="pt-PT" sz="1400" b="0" kern="1200" dirty="0" err="1">
                          <a:solidFill>
                            <a:schemeClr val="tx1"/>
                          </a:solidFill>
                          <a:latin typeface="+mn-lt"/>
                          <a:ea typeface="+mn-ea"/>
                          <a:cs typeface="+mn-cs"/>
                        </a:rPr>
                        <a:t>had</a:t>
                      </a:r>
                      <a:r>
                        <a:rPr lang="pt-PT" sz="1400" b="0" kern="1200" dirty="0">
                          <a:solidFill>
                            <a:schemeClr val="tx1"/>
                          </a:solidFill>
                          <a:latin typeface="+mn-lt"/>
                          <a:ea typeface="+mn-ea"/>
                          <a:cs typeface="+mn-cs"/>
                        </a:rPr>
                        <a:t> to </a:t>
                      </a:r>
                      <a:r>
                        <a:rPr lang="pt-PT" sz="1400" b="0" kern="1200" dirty="0" err="1">
                          <a:solidFill>
                            <a:schemeClr val="tx1"/>
                          </a:solidFill>
                          <a:latin typeface="+mn-lt"/>
                          <a:ea typeface="+mn-ea"/>
                          <a:cs typeface="+mn-cs"/>
                        </a:rPr>
                        <a:t>be</a:t>
                      </a:r>
                      <a:r>
                        <a:rPr lang="pt-PT" sz="1400" b="0" kern="1200" dirty="0">
                          <a:solidFill>
                            <a:schemeClr val="tx1"/>
                          </a:solidFill>
                          <a:latin typeface="+mn-lt"/>
                          <a:ea typeface="+mn-ea"/>
                          <a:cs typeface="+mn-cs"/>
                        </a:rPr>
                        <a:t> </a:t>
                      </a:r>
                      <a:r>
                        <a:rPr lang="pt-PT" sz="1400" b="0" kern="1200" dirty="0" err="1">
                          <a:solidFill>
                            <a:schemeClr val="tx1"/>
                          </a:solidFill>
                          <a:latin typeface="+mn-lt"/>
                          <a:ea typeface="+mn-ea"/>
                          <a:cs typeface="+mn-cs"/>
                        </a:rPr>
                        <a:t>created</a:t>
                      </a:r>
                      <a:r>
                        <a:rPr lang="pt-PT" sz="1400" b="0" kern="1200" dirty="0">
                          <a:solidFill>
                            <a:schemeClr val="tx1"/>
                          </a:solidFill>
                          <a:latin typeface="+mn-lt"/>
                          <a:ea typeface="+mn-ea"/>
                          <a:cs typeface="+mn-cs"/>
                        </a:rPr>
                        <a:t>) </a:t>
                      </a:r>
                    </a:p>
                  </a:txBody>
                  <a:tcPr/>
                </a:tc>
                <a:extLst>
                  <a:ext uri="{0D108BD9-81ED-4DB2-BD59-A6C34878D82A}">
                    <a16:rowId xmlns:a16="http://schemas.microsoft.com/office/drawing/2014/main" val="2836649325"/>
                  </a:ext>
                </a:extLst>
              </a:tr>
            </a:tbl>
          </a:graphicData>
        </a:graphic>
      </p:graphicFrame>
      <p:sp>
        <p:nvSpPr>
          <p:cNvPr id="13" name="CaixaDeTexto 12">
            <a:extLst>
              <a:ext uri="{FF2B5EF4-FFF2-40B4-BE49-F238E27FC236}">
                <a16:creationId xmlns:a16="http://schemas.microsoft.com/office/drawing/2014/main" id="{8A990792-4E37-465F-8C3E-1A4BA948AE35}"/>
              </a:ext>
            </a:extLst>
          </p:cNvPr>
          <p:cNvSpPr txBox="1"/>
          <p:nvPr/>
        </p:nvSpPr>
        <p:spPr>
          <a:xfrm>
            <a:off x="35031" y="1333863"/>
            <a:ext cx="8778093" cy="338554"/>
          </a:xfrm>
          <a:prstGeom prst="rect">
            <a:avLst/>
          </a:prstGeom>
          <a:noFill/>
        </p:spPr>
        <p:txBody>
          <a:bodyPr wrap="square" rtlCol="0">
            <a:spAutoFit/>
          </a:bodyPr>
          <a:lstStyle/>
          <a:p>
            <a:pPr marL="552450" indent="-285750" algn="just">
              <a:buFont typeface="Wingdings" panose="05000000000000000000" pitchFamily="2" charset="2"/>
              <a:buChar char="§"/>
            </a:pPr>
            <a:r>
              <a:rPr lang="en-US" sz="1600" dirty="0"/>
              <a:t>New variables had to be created.</a:t>
            </a:r>
          </a:p>
        </p:txBody>
      </p:sp>
    </p:spTree>
    <p:extLst>
      <p:ext uri="{BB962C8B-B14F-4D97-AF65-F5344CB8AC3E}">
        <p14:creationId xmlns:p14="http://schemas.microsoft.com/office/powerpoint/2010/main" val="90344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7C45D209-E187-43D2-A41D-F6E8712C6359}"/>
              </a:ext>
            </a:extLst>
          </p:cNvPr>
          <p:cNvSpPr>
            <a:spLocks noGrp="1"/>
          </p:cNvSpPr>
          <p:nvPr>
            <p:ph type="ctrTitle"/>
          </p:nvPr>
        </p:nvSpPr>
        <p:spPr>
          <a:xfrm>
            <a:off x="1101725" y="1046455"/>
            <a:ext cx="7696200" cy="635863"/>
          </a:xfrm>
        </p:spPr>
        <p:txBody>
          <a:bodyPr wrap="none" anchor="t"/>
          <a:lstStyle/>
          <a:p>
            <a:pPr algn="l" eaLnBrk="1" hangingPunct="1">
              <a:spcAft>
                <a:spcPts val="600"/>
              </a:spcAft>
            </a:pPr>
            <a:r>
              <a:rPr lang="en-US" altLang="pt-PT" sz="3200" b="1" dirty="0" err="1">
                <a:solidFill>
                  <a:srgbClr val="384477"/>
                </a:solidFill>
                <a:latin typeface="Verdana" panose="020B0604030504040204" pitchFamily="34" charset="0"/>
                <a:ea typeface="ＭＳ Ｐゴシック" panose="020B0600070205080204" pitchFamily="34" charset="-128"/>
              </a:rPr>
              <a:t>EuLAS</a:t>
            </a:r>
            <a:r>
              <a:rPr lang="en-US" altLang="pt-PT" sz="3200" b="1" dirty="0">
                <a:solidFill>
                  <a:srgbClr val="384477"/>
                </a:solidFill>
                <a:latin typeface="Verdana" panose="020B0604030504040204" pitchFamily="34" charset="0"/>
                <a:ea typeface="ＭＳ Ｐゴシック" panose="020B0600070205080204" pitchFamily="34" charset="-128"/>
              </a:rPr>
              <a:t>-T redefined structure</a:t>
            </a:r>
          </a:p>
        </p:txBody>
      </p:sp>
      <p:pic>
        <p:nvPicPr>
          <p:cNvPr id="2" name="Imagem 1">
            <a:extLst>
              <a:ext uri="{FF2B5EF4-FFF2-40B4-BE49-F238E27FC236}">
                <a16:creationId xmlns:a16="http://schemas.microsoft.com/office/drawing/2014/main" id="{C23D23FE-ED5F-4798-954D-432142A14E8A}"/>
              </a:ext>
            </a:extLst>
          </p:cNvPr>
          <p:cNvPicPr>
            <a:picLocks noChangeAspect="1"/>
          </p:cNvPicPr>
          <p:nvPr/>
        </p:nvPicPr>
        <p:blipFill rotWithShape="1">
          <a:blip r:embed="rId5"/>
          <a:srcRect t="34593" b="12213"/>
          <a:stretch/>
        </p:blipFill>
        <p:spPr>
          <a:xfrm>
            <a:off x="39111" y="1682318"/>
            <a:ext cx="9144000" cy="3093165"/>
          </a:xfrm>
          <a:prstGeom prst="rect">
            <a:avLst/>
          </a:prstGeom>
        </p:spPr>
      </p:pic>
      <p:sp>
        <p:nvSpPr>
          <p:cNvPr id="3" name="Retângulo 2">
            <a:extLst>
              <a:ext uri="{FF2B5EF4-FFF2-40B4-BE49-F238E27FC236}">
                <a16:creationId xmlns:a16="http://schemas.microsoft.com/office/drawing/2014/main" id="{E767CC70-BE6D-4B85-A7A4-C025E75C3ABF}"/>
              </a:ext>
            </a:extLst>
          </p:cNvPr>
          <p:cNvSpPr/>
          <p:nvPr/>
        </p:nvSpPr>
        <p:spPr>
          <a:xfrm>
            <a:off x="19323" y="1795314"/>
            <a:ext cx="7020272" cy="298016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PT" dirty="0"/>
          </a:p>
        </p:txBody>
      </p:sp>
      <p:sp>
        <p:nvSpPr>
          <p:cNvPr id="14" name="CaixaDeTexto 13">
            <a:extLst>
              <a:ext uri="{FF2B5EF4-FFF2-40B4-BE49-F238E27FC236}">
                <a16:creationId xmlns:a16="http://schemas.microsoft.com/office/drawing/2014/main" id="{A75F03CB-DF82-44C7-BC79-D0F3ED1437E4}"/>
              </a:ext>
            </a:extLst>
          </p:cNvPr>
          <p:cNvSpPr txBox="1"/>
          <p:nvPr/>
        </p:nvSpPr>
        <p:spPr>
          <a:xfrm>
            <a:off x="-124813" y="6079929"/>
            <a:ext cx="9144001" cy="646331"/>
          </a:xfrm>
          <a:prstGeom prst="rect">
            <a:avLst/>
          </a:prstGeom>
          <a:noFill/>
        </p:spPr>
        <p:txBody>
          <a:bodyPr wrap="square" rtlCol="0">
            <a:spAutoFit/>
          </a:bodyPr>
          <a:lstStyle/>
          <a:p>
            <a:pPr marL="552450" indent="-285750" algn="just">
              <a:buFont typeface="Wingdings" panose="05000000000000000000" pitchFamily="2" charset="2"/>
              <a:buChar char="§"/>
            </a:pPr>
            <a:r>
              <a:rPr lang="en-US" b="1" dirty="0">
                <a:solidFill>
                  <a:srgbClr val="C00000"/>
                </a:solidFill>
              </a:rPr>
              <a:t>New problem: </a:t>
            </a:r>
            <a:r>
              <a:rPr lang="en-US" dirty="0"/>
              <a:t>Repetition of entries on Teacher´s demographists.</a:t>
            </a:r>
          </a:p>
          <a:p>
            <a:pPr marL="552450" indent="-285750" algn="just">
              <a:buFont typeface="Wingdings" panose="05000000000000000000" pitchFamily="2" charset="2"/>
              <a:buChar char="§"/>
            </a:pPr>
            <a:r>
              <a:rPr lang="en-US" b="1" dirty="0"/>
              <a:t>Solution: </a:t>
            </a:r>
            <a:r>
              <a:rPr lang="en-US" dirty="0"/>
              <a:t>divide the database in two, A- Teacher´s demographics and B- </a:t>
            </a:r>
            <a:r>
              <a:rPr lang="en-US" dirty="0" err="1"/>
              <a:t>EuLAS</a:t>
            </a:r>
            <a:r>
              <a:rPr lang="en-US" dirty="0"/>
              <a:t>-T </a:t>
            </a:r>
            <a:endParaRPr lang="en-US" sz="1600" dirty="0"/>
          </a:p>
        </p:txBody>
      </p:sp>
      <p:grpSp>
        <p:nvGrpSpPr>
          <p:cNvPr id="21" name="Agrupar 20">
            <a:extLst>
              <a:ext uri="{FF2B5EF4-FFF2-40B4-BE49-F238E27FC236}">
                <a16:creationId xmlns:a16="http://schemas.microsoft.com/office/drawing/2014/main" id="{4F6FBE9B-9C9B-4884-9D0C-AD3A8B625CA3}"/>
              </a:ext>
            </a:extLst>
          </p:cNvPr>
          <p:cNvGrpSpPr/>
          <p:nvPr/>
        </p:nvGrpSpPr>
        <p:grpSpPr>
          <a:xfrm>
            <a:off x="-261870" y="1747223"/>
            <a:ext cx="2464827" cy="3515420"/>
            <a:chOff x="-261870" y="1747223"/>
            <a:chExt cx="2464827" cy="3515420"/>
          </a:xfrm>
        </p:grpSpPr>
        <p:sp>
          <p:nvSpPr>
            <p:cNvPr id="15" name="CaixaDeTexto 14">
              <a:extLst>
                <a:ext uri="{FF2B5EF4-FFF2-40B4-BE49-F238E27FC236}">
                  <a16:creationId xmlns:a16="http://schemas.microsoft.com/office/drawing/2014/main" id="{BE8C19B1-F7E0-4E66-9931-A198E144F7F9}"/>
                </a:ext>
              </a:extLst>
            </p:cNvPr>
            <p:cNvSpPr txBox="1"/>
            <p:nvPr/>
          </p:nvSpPr>
          <p:spPr>
            <a:xfrm>
              <a:off x="-261870" y="4985644"/>
              <a:ext cx="2464827" cy="276999"/>
            </a:xfrm>
            <a:prstGeom prst="rect">
              <a:avLst/>
            </a:prstGeom>
            <a:noFill/>
          </p:spPr>
          <p:txBody>
            <a:bodyPr wrap="square" rtlCol="0">
              <a:spAutoFit/>
            </a:bodyPr>
            <a:lstStyle/>
            <a:p>
              <a:pPr marL="266700" algn="just"/>
              <a:r>
                <a:rPr lang="en-US" sz="1200" b="1" dirty="0"/>
                <a:t>PTS1C1 class</a:t>
              </a:r>
            </a:p>
          </p:txBody>
        </p:sp>
        <p:sp>
          <p:nvSpPr>
            <p:cNvPr id="6" name="Oval 5">
              <a:extLst>
                <a:ext uri="{FF2B5EF4-FFF2-40B4-BE49-F238E27FC236}">
                  <a16:creationId xmlns:a16="http://schemas.microsoft.com/office/drawing/2014/main" id="{7C02965B-A4C8-420E-81C3-C03749A305CF}"/>
                </a:ext>
              </a:extLst>
            </p:cNvPr>
            <p:cNvSpPr/>
            <p:nvPr/>
          </p:nvSpPr>
          <p:spPr>
            <a:xfrm>
              <a:off x="90935" y="1747223"/>
              <a:ext cx="500441" cy="2833905"/>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cxnSp>
          <p:nvCxnSpPr>
            <p:cNvPr id="19" name="Conexão reta unidirecional 18">
              <a:extLst>
                <a:ext uri="{FF2B5EF4-FFF2-40B4-BE49-F238E27FC236}">
                  <a16:creationId xmlns:a16="http://schemas.microsoft.com/office/drawing/2014/main" id="{39FAB904-F757-49EB-BA0F-CCC21D91DD24}"/>
                </a:ext>
              </a:extLst>
            </p:cNvPr>
            <p:cNvCxnSpPr>
              <a:cxnSpLocks/>
              <a:stCxn id="6" idx="4"/>
            </p:cNvCxnSpPr>
            <p:nvPr/>
          </p:nvCxnSpPr>
          <p:spPr>
            <a:xfrm flipH="1">
              <a:off x="341155" y="4581128"/>
              <a:ext cx="1" cy="40451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4" name="Conexão reta unidirecional 23">
            <a:extLst>
              <a:ext uri="{FF2B5EF4-FFF2-40B4-BE49-F238E27FC236}">
                <a16:creationId xmlns:a16="http://schemas.microsoft.com/office/drawing/2014/main" id="{FC14B801-3694-42AB-9E44-16DF7173FC0C}"/>
              </a:ext>
            </a:extLst>
          </p:cNvPr>
          <p:cNvCxnSpPr>
            <a:cxnSpLocks/>
            <a:stCxn id="23" idx="4"/>
          </p:cNvCxnSpPr>
          <p:nvPr/>
        </p:nvCxnSpPr>
        <p:spPr>
          <a:xfrm flipH="1">
            <a:off x="7237353" y="4600194"/>
            <a:ext cx="1" cy="43563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25" name="CaixaDeTexto 24">
            <a:extLst>
              <a:ext uri="{FF2B5EF4-FFF2-40B4-BE49-F238E27FC236}">
                <a16:creationId xmlns:a16="http://schemas.microsoft.com/office/drawing/2014/main" id="{00F2E19B-9DA4-429B-B03A-ADB8D0268293}"/>
              </a:ext>
            </a:extLst>
          </p:cNvPr>
          <p:cNvSpPr txBox="1"/>
          <p:nvPr/>
        </p:nvSpPr>
        <p:spPr>
          <a:xfrm>
            <a:off x="-124814" y="5561717"/>
            <a:ext cx="9144001" cy="369332"/>
          </a:xfrm>
          <a:prstGeom prst="rect">
            <a:avLst/>
          </a:prstGeom>
          <a:noFill/>
        </p:spPr>
        <p:txBody>
          <a:bodyPr wrap="square" rtlCol="0">
            <a:spAutoFit/>
          </a:bodyPr>
          <a:lstStyle/>
          <a:p>
            <a:pPr marL="552450" indent="-285750" algn="just">
              <a:buFont typeface="Wingdings" panose="05000000000000000000" pitchFamily="2" charset="2"/>
              <a:buChar char="§"/>
            </a:pPr>
            <a:r>
              <a:rPr lang="en-US" dirty="0"/>
              <a:t>The database became organized by class and student in each line. </a:t>
            </a:r>
          </a:p>
        </p:txBody>
      </p:sp>
      <p:grpSp>
        <p:nvGrpSpPr>
          <p:cNvPr id="22" name="Agrupar 21">
            <a:extLst>
              <a:ext uri="{FF2B5EF4-FFF2-40B4-BE49-F238E27FC236}">
                <a16:creationId xmlns:a16="http://schemas.microsoft.com/office/drawing/2014/main" id="{67E5CAE8-A39F-4588-91B5-E0101F269837}"/>
              </a:ext>
            </a:extLst>
          </p:cNvPr>
          <p:cNvGrpSpPr/>
          <p:nvPr/>
        </p:nvGrpSpPr>
        <p:grpSpPr>
          <a:xfrm>
            <a:off x="5774647" y="1747223"/>
            <a:ext cx="3278418" cy="3569707"/>
            <a:chOff x="5774647" y="1747223"/>
            <a:chExt cx="3278418" cy="3569707"/>
          </a:xfrm>
        </p:grpSpPr>
        <p:sp>
          <p:nvSpPr>
            <p:cNvPr id="13" name="Retângulo 12">
              <a:extLst>
                <a:ext uri="{FF2B5EF4-FFF2-40B4-BE49-F238E27FC236}">
                  <a16:creationId xmlns:a16="http://schemas.microsoft.com/office/drawing/2014/main" id="{C80FD2EC-C9E6-498F-AAB9-8D989504A418}"/>
                </a:ext>
              </a:extLst>
            </p:cNvPr>
            <p:cNvSpPr/>
            <p:nvPr/>
          </p:nvSpPr>
          <p:spPr>
            <a:xfrm>
              <a:off x="7059382" y="1795314"/>
              <a:ext cx="1993683" cy="2980169"/>
            </a:xfrm>
            <a:prstGeom prst="rect">
              <a:avLst/>
            </a:pr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dirty="0"/>
            </a:p>
          </p:txBody>
        </p:sp>
        <p:cxnSp>
          <p:nvCxnSpPr>
            <p:cNvPr id="16" name="Conexão reta unidirecional 15">
              <a:extLst>
                <a:ext uri="{FF2B5EF4-FFF2-40B4-BE49-F238E27FC236}">
                  <a16:creationId xmlns:a16="http://schemas.microsoft.com/office/drawing/2014/main" id="{CAC38B54-E2F2-41C0-8BED-3CDA8B413D4F}"/>
                </a:ext>
              </a:extLst>
            </p:cNvPr>
            <p:cNvCxnSpPr>
              <a:cxnSpLocks/>
            </p:cNvCxnSpPr>
            <p:nvPr/>
          </p:nvCxnSpPr>
          <p:spPr>
            <a:xfrm flipH="1">
              <a:off x="7440148" y="1747223"/>
              <a:ext cx="193477" cy="204680"/>
            </a:xfrm>
            <a:prstGeom prst="straightConnector1">
              <a:avLst/>
            </a:prstGeom>
            <a:ln>
              <a:solidFill>
                <a:srgbClr val="92D050"/>
              </a:solidFill>
              <a:tailEnd type="triangle"/>
            </a:ln>
          </p:spPr>
          <p:style>
            <a:lnRef idx="2">
              <a:schemeClr val="accent2"/>
            </a:lnRef>
            <a:fillRef idx="0">
              <a:schemeClr val="accent2"/>
            </a:fillRef>
            <a:effectRef idx="1">
              <a:schemeClr val="accent2"/>
            </a:effectRef>
            <a:fontRef idx="minor">
              <a:schemeClr val="tx1"/>
            </a:fontRef>
          </p:style>
        </p:cxnSp>
        <p:cxnSp>
          <p:nvCxnSpPr>
            <p:cNvPr id="17" name="Conexão reta unidirecional 16">
              <a:extLst>
                <a:ext uri="{FF2B5EF4-FFF2-40B4-BE49-F238E27FC236}">
                  <a16:creationId xmlns:a16="http://schemas.microsoft.com/office/drawing/2014/main" id="{7DCEBB24-D27E-41AB-B8C7-BF0B4AF968FF}"/>
                </a:ext>
              </a:extLst>
            </p:cNvPr>
            <p:cNvCxnSpPr>
              <a:cxnSpLocks/>
            </p:cNvCxnSpPr>
            <p:nvPr/>
          </p:nvCxnSpPr>
          <p:spPr>
            <a:xfrm flipH="1">
              <a:off x="7495809" y="1870961"/>
              <a:ext cx="193477" cy="204680"/>
            </a:xfrm>
            <a:prstGeom prst="straightConnector1">
              <a:avLst/>
            </a:prstGeom>
            <a:ln>
              <a:solidFill>
                <a:srgbClr val="92D050"/>
              </a:solidFill>
              <a:tailEnd type="triangle"/>
            </a:ln>
          </p:spPr>
          <p:style>
            <a:lnRef idx="2">
              <a:schemeClr val="accent2"/>
            </a:lnRef>
            <a:fillRef idx="0">
              <a:schemeClr val="accent2"/>
            </a:fillRef>
            <a:effectRef idx="1">
              <a:schemeClr val="accent2"/>
            </a:effectRef>
            <a:fontRef idx="minor">
              <a:schemeClr val="tx1"/>
            </a:fontRef>
          </p:style>
        </p:cxnSp>
        <p:sp>
          <p:nvSpPr>
            <p:cNvPr id="23" name="Oval 22">
              <a:extLst>
                <a:ext uri="{FF2B5EF4-FFF2-40B4-BE49-F238E27FC236}">
                  <a16:creationId xmlns:a16="http://schemas.microsoft.com/office/drawing/2014/main" id="{3F7935AC-0B19-4539-9DB8-33093F377862}"/>
                </a:ext>
              </a:extLst>
            </p:cNvPr>
            <p:cNvSpPr/>
            <p:nvPr/>
          </p:nvSpPr>
          <p:spPr>
            <a:xfrm>
              <a:off x="6987133" y="1766289"/>
              <a:ext cx="500441" cy="2833905"/>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26" name="CaixaDeTexto 25">
              <a:extLst>
                <a:ext uri="{FF2B5EF4-FFF2-40B4-BE49-F238E27FC236}">
                  <a16:creationId xmlns:a16="http://schemas.microsoft.com/office/drawing/2014/main" id="{956B8D9E-6DAD-4180-97BA-C3C40515364B}"/>
                </a:ext>
              </a:extLst>
            </p:cNvPr>
            <p:cNvSpPr txBox="1"/>
            <p:nvPr/>
          </p:nvSpPr>
          <p:spPr>
            <a:xfrm>
              <a:off x="5774647" y="5039931"/>
              <a:ext cx="3023278" cy="276999"/>
            </a:xfrm>
            <a:prstGeom prst="rect">
              <a:avLst/>
            </a:prstGeom>
            <a:noFill/>
          </p:spPr>
          <p:txBody>
            <a:bodyPr wrap="square" rtlCol="0">
              <a:spAutoFit/>
            </a:bodyPr>
            <a:lstStyle/>
            <a:p>
              <a:pPr marL="266700"/>
              <a:r>
                <a:rPr lang="en-US" sz="1200" b="1" dirty="0"/>
                <a:t>PTS1C1P1 – P25 </a:t>
              </a:r>
              <a:r>
                <a:rPr lang="en-US" sz="1200" dirty="0"/>
                <a:t>at the same column </a:t>
              </a:r>
            </a:p>
          </p:txBody>
        </p:sp>
      </p:grpSp>
    </p:spTree>
    <p:extLst>
      <p:ext uri="{BB962C8B-B14F-4D97-AF65-F5344CB8AC3E}">
        <p14:creationId xmlns:p14="http://schemas.microsoft.com/office/powerpoint/2010/main" val="7291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CaixaDeTexto 12">
            <a:extLst>
              <a:ext uri="{FF2B5EF4-FFF2-40B4-BE49-F238E27FC236}">
                <a16:creationId xmlns:a16="http://schemas.microsoft.com/office/drawing/2014/main" id="{8A990792-4E37-465F-8C3E-1A4BA948AE35}"/>
              </a:ext>
            </a:extLst>
          </p:cNvPr>
          <p:cNvSpPr txBox="1"/>
          <p:nvPr/>
        </p:nvSpPr>
        <p:spPr>
          <a:xfrm>
            <a:off x="251520" y="1333863"/>
            <a:ext cx="8561604" cy="338554"/>
          </a:xfrm>
          <a:prstGeom prst="rect">
            <a:avLst/>
          </a:prstGeom>
          <a:noFill/>
        </p:spPr>
        <p:txBody>
          <a:bodyPr wrap="square" rtlCol="0">
            <a:spAutoFit/>
          </a:bodyPr>
          <a:lstStyle/>
          <a:p>
            <a:pPr marL="552450" indent="-285750" algn="just">
              <a:buFont typeface="Wingdings" panose="05000000000000000000" pitchFamily="2" charset="2"/>
              <a:buChar char="§"/>
            </a:pPr>
            <a:r>
              <a:rPr lang="en-US" sz="1600" dirty="0"/>
              <a:t>Two new </a:t>
            </a:r>
            <a:r>
              <a:rPr lang="en-US" sz="1600" dirty="0" err="1"/>
              <a:t>EuLAS</a:t>
            </a:r>
            <a:r>
              <a:rPr lang="en-US" sz="1600" dirty="0"/>
              <a:t>-T Syntax Files: “ </a:t>
            </a:r>
            <a:r>
              <a:rPr lang="en-US" sz="1600" dirty="0" err="1"/>
              <a:t>EuLAS</a:t>
            </a:r>
            <a:r>
              <a:rPr lang="en-US" sz="1600" dirty="0"/>
              <a:t>-T fitness zone” and “teacher demographics.”    </a:t>
            </a:r>
          </a:p>
        </p:txBody>
      </p:sp>
      <p:graphicFrame>
        <p:nvGraphicFramePr>
          <p:cNvPr id="9" name="Objeto 8">
            <a:hlinkClick r:id="rId5" action="ppaction://hlinkfile"/>
            <a:extLst>
              <a:ext uri="{FF2B5EF4-FFF2-40B4-BE49-F238E27FC236}">
                <a16:creationId xmlns:a16="http://schemas.microsoft.com/office/drawing/2014/main" id="{AF7F2AF5-EF1C-4503-B067-8AE1FB4A6731}"/>
              </a:ext>
            </a:extLst>
          </p:cNvPr>
          <p:cNvGraphicFramePr>
            <a:graphicFrameLocks noChangeAspect="1"/>
          </p:cNvGraphicFramePr>
          <p:nvPr/>
        </p:nvGraphicFramePr>
        <p:xfrm>
          <a:off x="5076056" y="1822503"/>
          <a:ext cx="3004755" cy="752407"/>
        </p:xfrm>
        <a:graphic>
          <a:graphicData uri="http://schemas.openxmlformats.org/presentationml/2006/ole">
            <mc:AlternateContent xmlns:mc="http://schemas.openxmlformats.org/markup-compatibility/2006">
              <mc:Choice xmlns:v="urn:schemas-microsoft-com:vml" Requires="v">
                <p:oleObj name="Objeto da Shell do Packager" showAsIcon="1" r:id="rId6" imgW="1958400" imgH="491040" progId="Package">
                  <p:embed/>
                </p:oleObj>
              </mc:Choice>
              <mc:Fallback>
                <p:oleObj name="Objeto da Shell do Packager" showAsIcon="1" r:id="rId6" imgW="1958400" imgH="491040" progId="Package">
                  <p:embed/>
                  <p:pic>
                    <p:nvPicPr>
                      <p:cNvPr id="9" name="Objeto 8">
                        <a:hlinkClick r:id="" action="ppaction://hlinkfile"/>
                        <a:extLst>
                          <a:ext uri="{FF2B5EF4-FFF2-40B4-BE49-F238E27FC236}">
                            <a16:creationId xmlns:a16="http://schemas.microsoft.com/office/drawing/2014/main" id="{AF7F2AF5-EF1C-4503-B067-8AE1FB4A6731}"/>
                          </a:ext>
                        </a:extLst>
                      </p:cNvPr>
                      <p:cNvPicPr/>
                      <p:nvPr/>
                    </p:nvPicPr>
                    <p:blipFill>
                      <a:blip r:embed="rId7"/>
                      <a:stretch>
                        <a:fillRect/>
                      </a:stretch>
                    </p:blipFill>
                    <p:spPr>
                      <a:xfrm>
                        <a:off x="5076056" y="1822503"/>
                        <a:ext cx="3004755" cy="752407"/>
                      </a:xfrm>
                      <a:prstGeom prst="rect">
                        <a:avLst/>
                      </a:prstGeom>
                    </p:spPr>
                  </p:pic>
                </p:oleObj>
              </mc:Fallback>
            </mc:AlternateContent>
          </a:graphicData>
        </a:graphic>
      </p:graphicFrame>
      <p:graphicFrame>
        <p:nvGraphicFramePr>
          <p:cNvPr id="11" name="Objeto 10">
            <a:hlinkClick r:id="rId8" action="ppaction://hlinkfile"/>
            <a:extLst>
              <a:ext uri="{FF2B5EF4-FFF2-40B4-BE49-F238E27FC236}">
                <a16:creationId xmlns:a16="http://schemas.microsoft.com/office/drawing/2014/main" id="{D7707C45-5A05-45D9-ACB5-82AA381AEE81}"/>
              </a:ext>
            </a:extLst>
          </p:cNvPr>
          <p:cNvGraphicFramePr>
            <a:graphicFrameLocks noChangeAspect="1"/>
          </p:cNvGraphicFramePr>
          <p:nvPr/>
        </p:nvGraphicFramePr>
        <p:xfrm>
          <a:off x="457200" y="1835466"/>
          <a:ext cx="3754731" cy="752408"/>
        </p:xfrm>
        <a:graphic>
          <a:graphicData uri="http://schemas.openxmlformats.org/presentationml/2006/ole">
            <mc:AlternateContent xmlns:mc="http://schemas.openxmlformats.org/markup-compatibility/2006">
              <mc:Choice xmlns:v="urn:schemas-microsoft-com:vml" Requires="v">
                <p:oleObj name="Objeto da Shell do Packager" showAsIcon="1" r:id="rId9" imgW="2447640" imgH="491040" progId="Package">
                  <p:embed/>
                </p:oleObj>
              </mc:Choice>
              <mc:Fallback>
                <p:oleObj name="Objeto da Shell do Packager" showAsIcon="1" r:id="rId9" imgW="2447640" imgH="491040" progId="Package">
                  <p:embed/>
                  <p:pic>
                    <p:nvPicPr>
                      <p:cNvPr id="11" name="Objeto 10">
                        <a:hlinkClick r:id="" action="ppaction://hlinkfile"/>
                        <a:extLst>
                          <a:ext uri="{FF2B5EF4-FFF2-40B4-BE49-F238E27FC236}">
                            <a16:creationId xmlns:a16="http://schemas.microsoft.com/office/drawing/2014/main" id="{D7707C45-5A05-45D9-ACB5-82AA381AEE81}"/>
                          </a:ext>
                        </a:extLst>
                      </p:cNvPr>
                      <p:cNvPicPr/>
                      <p:nvPr/>
                    </p:nvPicPr>
                    <p:blipFill>
                      <a:blip r:embed="rId10"/>
                      <a:stretch>
                        <a:fillRect/>
                      </a:stretch>
                    </p:blipFill>
                    <p:spPr>
                      <a:xfrm>
                        <a:off x="457200" y="1835466"/>
                        <a:ext cx="3754731" cy="752408"/>
                      </a:xfrm>
                      <a:prstGeom prst="rect">
                        <a:avLst/>
                      </a:prstGeom>
                    </p:spPr>
                  </p:pic>
                </p:oleObj>
              </mc:Fallback>
            </mc:AlternateContent>
          </a:graphicData>
        </a:graphic>
      </p:graphicFrame>
      <p:pic>
        <p:nvPicPr>
          <p:cNvPr id="14" name="Imagem 13">
            <a:extLst>
              <a:ext uri="{FF2B5EF4-FFF2-40B4-BE49-F238E27FC236}">
                <a16:creationId xmlns:a16="http://schemas.microsoft.com/office/drawing/2014/main" id="{7DBB5637-1363-4A2F-8B75-3C84F5B31032}"/>
              </a:ext>
            </a:extLst>
          </p:cNvPr>
          <p:cNvPicPr>
            <a:picLocks noChangeAspect="1"/>
          </p:cNvPicPr>
          <p:nvPr/>
        </p:nvPicPr>
        <p:blipFill>
          <a:blip r:embed="rId11"/>
          <a:stretch>
            <a:fillRect/>
          </a:stretch>
        </p:blipFill>
        <p:spPr>
          <a:xfrm>
            <a:off x="1187624" y="2817603"/>
            <a:ext cx="6605186" cy="3713604"/>
          </a:xfrm>
          <a:prstGeom prst="rect">
            <a:avLst/>
          </a:prstGeom>
        </p:spPr>
      </p:pic>
    </p:spTree>
    <p:extLst>
      <p:ext uri="{BB962C8B-B14F-4D97-AF65-F5344CB8AC3E}">
        <p14:creationId xmlns:p14="http://schemas.microsoft.com/office/powerpoint/2010/main" val="8619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A2EC09FE-10FC-46DB-851F-F983CD474769}"/>
              </a:ext>
            </a:extLst>
          </p:cNvPr>
          <p:cNvSpPr>
            <a:spLocks noGrp="1"/>
          </p:cNvSpPr>
          <p:nvPr>
            <p:ph type="ctrTitle"/>
          </p:nvPr>
        </p:nvSpPr>
        <p:spPr>
          <a:xfrm>
            <a:off x="2414068" y="2852936"/>
            <a:ext cx="4608512" cy="990600"/>
          </a:xfrm>
        </p:spPr>
        <p:txBody>
          <a:bodyPr wrap="none" anchor="t"/>
          <a:lstStyle/>
          <a:p>
            <a:pPr eaLnBrk="1" hangingPunct="1">
              <a:spcAft>
                <a:spcPts val="600"/>
              </a:spcAft>
            </a:pPr>
            <a:r>
              <a:rPr lang="en-US" altLang="pt-PT" sz="3200" b="1" dirty="0" err="1">
                <a:solidFill>
                  <a:srgbClr val="384477"/>
                </a:solidFill>
                <a:latin typeface="Verdana" panose="020B0604030504040204" pitchFamily="34" charset="0"/>
                <a:ea typeface="ＭＳ Ｐゴシック" panose="020B0600070205080204" pitchFamily="34" charset="-128"/>
              </a:rPr>
              <a:t>EuLAS</a:t>
            </a:r>
            <a:r>
              <a:rPr lang="en-US" altLang="pt-PT" sz="3200" b="1" dirty="0">
                <a:solidFill>
                  <a:srgbClr val="384477"/>
                </a:solidFill>
                <a:latin typeface="Verdana" panose="020B0604030504040204" pitchFamily="34" charset="0"/>
                <a:ea typeface="ＭＳ Ｐゴシック" panose="020B0600070205080204" pitchFamily="34" charset="-128"/>
              </a:rPr>
              <a:t>-T Key Recommendations</a:t>
            </a:r>
            <a:br>
              <a:rPr lang="en-US" altLang="pt-PT" sz="3200" b="1" dirty="0">
                <a:solidFill>
                  <a:srgbClr val="384477"/>
                </a:solidFill>
                <a:latin typeface="Verdana" panose="020B0604030504040204" pitchFamily="34" charset="0"/>
                <a:ea typeface="ＭＳ Ｐゴシック" panose="020B0600070205080204" pitchFamily="34" charset="-128"/>
              </a:rPr>
            </a:br>
            <a:r>
              <a:rPr lang="en-US" altLang="pt-PT" sz="3200" b="1" dirty="0">
                <a:solidFill>
                  <a:srgbClr val="384477"/>
                </a:solidFill>
                <a:latin typeface="Verdana" panose="020B0604030504040204" pitchFamily="34" charset="0"/>
                <a:ea typeface="ＭＳ Ｐゴシック" panose="020B0600070205080204" pitchFamily="34" charset="-128"/>
              </a:rPr>
              <a:t>and Possible Decisions</a:t>
            </a:r>
          </a:p>
        </p:txBody>
      </p:sp>
    </p:spTree>
    <p:extLst>
      <p:ext uri="{BB962C8B-B14F-4D97-AF65-F5344CB8AC3E}">
        <p14:creationId xmlns:p14="http://schemas.microsoft.com/office/powerpoint/2010/main" val="373704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 name="Tabela 6">
            <a:extLst>
              <a:ext uri="{FF2B5EF4-FFF2-40B4-BE49-F238E27FC236}">
                <a16:creationId xmlns:a16="http://schemas.microsoft.com/office/drawing/2014/main" id="{D18040B7-AE15-4D56-8C85-828F8D7D7CC9}"/>
              </a:ext>
            </a:extLst>
          </p:cNvPr>
          <p:cNvGraphicFramePr>
            <a:graphicFrameLocks noGrp="1"/>
          </p:cNvGraphicFramePr>
          <p:nvPr/>
        </p:nvGraphicFramePr>
        <p:xfrm>
          <a:off x="323527" y="1484784"/>
          <a:ext cx="8363273" cy="4942840"/>
        </p:xfrm>
        <a:graphic>
          <a:graphicData uri="http://schemas.openxmlformats.org/drawingml/2006/table">
            <a:tbl>
              <a:tblPr firstRow="1" bandRow="1">
                <a:tableStyleId>{5C22544A-7EE6-4342-B048-85BDC9FD1C3A}</a:tableStyleId>
              </a:tblPr>
              <a:tblGrid>
                <a:gridCol w="8363273">
                  <a:extLst>
                    <a:ext uri="{9D8B030D-6E8A-4147-A177-3AD203B41FA5}">
                      <a16:colId xmlns:a16="http://schemas.microsoft.com/office/drawing/2014/main" val="1342993324"/>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dirty="0" err="1"/>
                        <a:t>Key</a:t>
                      </a:r>
                      <a:r>
                        <a:rPr lang="pt-PT" dirty="0"/>
                        <a:t> </a:t>
                      </a:r>
                      <a:r>
                        <a:rPr lang="pt-PT" dirty="0" err="1"/>
                        <a:t>Recommendations</a:t>
                      </a:r>
                      <a:endParaRPr lang="pt-PT" dirty="0"/>
                    </a:p>
                  </a:txBody>
                  <a:tcPr/>
                </a:tc>
                <a:extLst>
                  <a:ext uri="{0D108BD9-81ED-4DB2-BD59-A6C34878D82A}">
                    <a16:rowId xmlns:a16="http://schemas.microsoft.com/office/drawing/2014/main" val="2150094801"/>
                  </a:ext>
                </a:extLst>
              </a:tr>
              <a:tr h="0">
                <a:tc>
                  <a:txBody>
                    <a:bodyPr/>
                    <a:lstStyle/>
                    <a:p>
                      <a:r>
                        <a:rPr lang="en-GB" sz="1600" b="1" kern="1200" dirty="0">
                          <a:solidFill>
                            <a:schemeClr val="dk1"/>
                          </a:solidFill>
                          <a:effectLst/>
                          <a:latin typeface="+mn-lt"/>
                          <a:ea typeface="+mn-ea"/>
                          <a:cs typeface="+mn-cs"/>
                        </a:rPr>
                        <a:t>1) </a:t>
                      </a:r>
                      <a:r>
                        <a:rPr lang="en-GB" sz="1600" kern="1200" dirty="0">
                          <a:solidFill>
                            <a:schemeClr val="dk1"/>
                          </a:solidFill>
                          <a:effectLst/>
                          <a:latin typeface="+mn-lt"/>
                          <a:ea typeface="+mn-ea"/>
                          <a:cs typeface="+mn-cs"/>
                        </a:rPr>
                        <a:t>Separate teachers’ sociodemographic data from data relating to students (two questionnaires). </a:t>
                      </a:r>
                      <a:endParaRPr lang="pt-PT" sz="1600" kern="1200" dirty="0">
                        <a:solidFill>
                          <a:schemeClr val="dk1"/>
                        </a:solidFill>
                        <a:effectLst/>
                        <a:latin typeface="+mn-lt"/>
                        <a:ea typeface="+mn-ea"/>
                        <a:cs typeface="+mn-cs"/>
                      </a:endParaRPr>
                    </a:p>
                    <a:p>
                      <a:pPr marL="450850" indent="-184150">
                        <a:buFont typeface="Arial" panose="020B0604020202020204" pitchFamily="34" charset="0"/>
                        <a:buChar char="•"/>
                      </a:pPr>
                      <a:r>
                        <a:rPr lang="en-GB" sz="1400" b="1" kern="1200" dirty="0">
                          <a:solidFill>
                            <a:schemeClr val="dk1"/>
                          </a:solidFill>
                          <a:effectLst/>
                          <a:latin typeface="+mn-lt"/>
                          <a:ea typeface="+mn-ea"/>
                          <a:cs typeface="+mn-cs"/>
                        </a:rPr>
                        <a:t>Option 1</a:t>
                      </a:r>
                      <a:r>
                        <a:rPr lang="en-GB" sz="1400" kern="1200" dirty="0">
                          <a:solidFill>
                            <a:schemeClr val="dk1"/>
                          </a:solidFill>
                          <a:effectLst/>
                          <a:latin typeface="+mn-lt"/>
                          <a:ea typeface="+mn-ea"/>
                          <a:cs typeface="+mn-cs"/>
                        </a:rPr>
                        <a:t>: As for the data regarding physical fitness and descriptors in physical activities, the teacher must submit information for each student by clicking on the questionnaire link for each new submission. </a:t>
                      </a:r>
                      <a:endParaRPr lang="pt-PT" sz="1400" kern="1200" dirty="0">
                        <a:solidFill>
                          <a:schemeClr val="dk1"/>
                        </a:solidFill>
                        <a:effectLst/>
                        <a:latin typeface="+mn-lt"/>
                        <a:ea typeface="+mn-ea"/>
                        <a:cs typeface="+mn-cs"/>
                      </a:endParaRPr>
                    </a:p>
                    <a:p>
                      <a:pPr marL="450850" indent="-184150">
                        <a:buFont typeface="Arial" panose="020B0604020202020204" pitchFamily="34" charset="0"/>
                        <a:buChar char="•"/>
                      </a:pPr>
                      <a:r>
                        <a:rPr lang="en-GB" sz="1400" b="1" kern="1200" dirty="0">
                          <a:solidFill>
                            <a:schemeClr val="dk1"/>
                          </a:solidFill>
                          <a:effectLst/>
                          <a:latin typeface="+mn-lt"/>
                          <a:ea typeface="+mn-ea"/>
                          <a:cs typeface="+mn-cs"/>
                        </a:rPr>
                        <a:t>Option 2:</a:t>
                      </a:r>
                      <a:r>
                        <a:rPr lang="en-GB" sz="1400" kern="1200" dirty="0">
                          <a:solidFill>
                            <a:schemeClr val="dk1"/>
                          </a:solidFill>
                          <a:effectLst/>
                          <a:latin typeface="+mn-lt"/>
                          <a:ea typeface="+mn-ea"/>
                          <a:cs typeface="+mn-cs"/>
                        </a:rPr>
                        <a:t> build an Excel sheet in which teachers can directly enter the data of each student (one student per line).</a:t>
                      </a:r>
                    </a:p>
                    <a:p>
                      <a:pPr marL="285750" indent="-285750">
                        <a:buFont typeface="Arial" panose="020B0604020202020204" pitchFamily="34" charset="0"/>
                        <a:buChar char="•"/>
                      </a:pPr>
                      <a:endParaRPr lang="en-US" sz="500" dirty="0"/>
                    </a:p>
                    <a:p>
                      <a:pPr marL="182563" indent="-182563"/>
                      <a:r>
                        <a:rPr lang="en-US" sz="1600" b="1" dirty="0"/>
                        <a:t>2) </a:t>
                      </a:r>
                      <a:r>
                        <a:rPr lang="en-US" sz="1600" dirty="0"/>
                        <a:t>Find reference tables for each physical fitness test that are common to each country </a:t>
                      </a:r>
                      <a:r>
                        <a:rPr lang="en-US" sz="1600" b="1" dirty="0"/>
                        <a:t>or</a:t>
                      </a:r>
                      <a:r>
                        <a:rPr lang="en-US" sz="1600" dirty="0"/>
                        <a:t> admit that each country will be responsible for processing data according to its own national references.</a:t>
                      </a:r>
                    </a:p>
                    <a:p>
                      <a:pPr marL="182563" indent="-182563"/>
                      <a:endParaRPr lang="en-US" sz="500" dirty="0"/>
                    </a:p>
                    <a:p>
                      <a:pPr marL="182563" indent="-182563"/>
                      <a:r>
                        <a:rPr lang="en-US" sz="1600" b="1" dirty="0"/>
                        <a:t>3) </a:t>
                      </a:r>
                      <a:r>
                        <a:rPr lang="en-US" sz="1600" dirty="0"/>
                        <a:t>Make the descriptors available for evaluating the area of physical activities in the TIM annex and highlight their use for assessing students' learning.</a:t>
                      </a:r>
                    </a:p>
                    <a:p>
                      <a:pPr marL="182563" indent="-182563"/>
                      <a:endParaRPr lang="en-US" sz="500" dirty="0"/>
                    </a:p>
                    <a:p>
                      <a:pPr marL="182563" indent="-182563"/>
                      <a:r>
                        <a:rPr lang="en-US" sz="1600" b="1" dirty="0"/>
                        <a:t>4) </a:t>
                      </a:r>
                      <a:r>
                        <a:rPr lang="en-US" sz="1600" dirty="0"/>
                        <a:t>Make the registration sheet available in the TIM annex. Paper and Excel version?</a:t>
                      </a:r>
                    </a:p>
                    <a:p>
                      <a:pPr marL="182563" indent="-182563"/>
                      <a:endParaRPr lang="en-US" sz="500" dirty="0"/>
                    </a:p>
                    <a:p>
                      <a:pPr marL="182563" indent="-182563"/>
                      <a:r>
                        <a:rPr lang="en-US" sz="1600" b="1" dirty="0"/>
                        <a:t>5) </a:t>
                      </a:r>
                      <a:r>
                        <a:rPr lang="en-US" sz="1600" dirty="0"/>
                        <a:t>Find an equation to be applied in cases where the school only applies the mile as an aerobic endurance test (rare in the pilot);</a:t>
                      </a:r>
                    </a:p>
                    <a:p>
                      <a:pPr marL="182563" indent="-182563"/>
                      <a:endParaRPr lang="en-US" sz="500" dirty="0"/>
                    </a:p>
                    <a:p>
                      <a:pPr marL="182563" indent="-182563"/>
                      <a:r>
                        <a:rPr lang="en-US" sz="1600" b="1" dirty="0"/>
                        <a:t>6) </a:t>
                      </a:r>
                      <a:r>
                        <a:rPr lang="en-US" sz="1600" dirty="0"/>
                        <a:t>Change the structure of the questionnaire so that the teacher inserts all the necessary data for the calculation of the estimated VO2max </a:t>
                      </a:r>
                      <a:r>
                        <a:rPr lang="en-US" sz="1100" dirty="0"/>
                        <a:t>(gender and age of each student).</a:t>
                      </a:r>
                    </a:p>
                    <a:p>
                      <a:pPr marL="182563" indent="-182563"/>
                      <a:endParaRPr lang="en-US" sz="500" dirty="0"/>
                    </a:p>
                    <a:p>
                      <a:pPr marL="182563" indent="-182563"/>
                      <a:r>
                        <a:rPr lang="en-GB" sz="1600" b="1" kern="1200" dirty="0">
                          <a:solidFill>
                            <a:schemeClr val="dk1"/>
                          </a:solidFill>
                          <a:effectLst/>
                          <a:latin typeface="+mn-lt"/>
                          <a:ea typeface="+mn-ea"/>
                          <a:cs typeface="+mn-cs"/>
                        </a:rPr>
                        <a:t>7) </a:t>
                      </a:r>
                      <a:r>
                        <a:rPr lang="en-GB" sz="1600" kern="1200" dirty="0">
                          <a:solidFill>
                            <a:schemeClr val="dk1"/>
                          </a:solidFill>
                          <a:effectLst/>
                          <a:latin typeface="+mn-lt"/>
                          <a:ea typeface="+mn-ea"/>
                          <a:cs typeface="+mn-cs"/>
                        </a:rPr>
                        <a:t>The data should be made available to the teachers. Put the results in perspective at European and national level. </a:t>
                      </a:r>
                      <a:endParaRPr lang="en-US" sz="1600" dirty="0"/>
                    </a:p>
                  </a:txBody>
                  <a:tcPr/>
                </a:tc>
                <a:extLst>
                  <a:ext uri="{0D108BD9-81ED-4DB2-BD59-A6C34878D82A}">
                    <a16:rowId xmlns:a16="http://schemas.microsoft.com/office/drawing/2014/main" val="3481013987"/>
                  </a:ext>
                </a:extLst>
              </a:tr>
            </a:tbl>
          </a:graphicData>
        </a:graphic>
      </p:graphicFrame>
    </p:spTree>
    <p:extLst>
      <p:ext uri="{BB962C8B-B14F-4D97-AF65-F5344CB8AC3E}">
        <p14:creationId xmlns:p14="http://schemas.microsoft.com/office/powerpoint/2010/main" val="3279345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LogosBeneficairesRIGHT_.jpg">
            <a:extLst>
              <a:ext uri="{FF2B5EF4-FFF2-40B4-BE49-F238E27FC236}">
                <a16:creationId xmlns:a16="http://schemas.microsoft.com/office/drawing/2014/main" id="{45A5A69E-6F1E-4141-8A48-36FE940A3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334963"/>
            <a:ext cx="1698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uPEO_horizontal1_line.pdf">
            <a:extLst>
              <a:ext uri="{FF2B5EF4-FFF2-40B4-BE49-F238E27FC236}">
                <a16:creationId xmlns:a16="http://schemas.microsoft.com/office/drawing/2014/main" id="{6186C214-60D1-413E-A93E-7E1CA115F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
            <a:ext cx="5022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85EDB1C-14C9-4B9E-A029-C7938CC64B60}"/>
              </a:ext>
            </a:extLst>
          </p:cNvPr>
          <p:cNvCxnSpPr/>
          <p:nvPr/>
        </p:nvCxnSpPr>
        <p:spPr>
          <a:xfrm rot="10800000">
            <a:off x="457200" y="989013"/>
            <a:ext cx="8229600" cy="1587"/>
          </a:xfrm>
          <a:prstGeom prst="line">
            <a:avLst/>
          </a:prstGeom>
          <a:ln w="190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 name="Tabela 6">
            <a:extLst>
              <a:ext uri="{FF2B5EF4-FFF2-40B4-BE49-F238E27FC236}">
                <a16:creationId xmlns:a16="http://schemas.microsoft.com/office/drawing/2014/main" id="{D18040B7-AE15-4D56-8C85-828F8D7D7CC9}"/>
              </a:ext>
            </a:extLst>
          </p:cNvPr>
          <p:cNvGraphicFramePr>
            <a:graphicFrameLocks noGrp="1"/>
          </p:cNvGraphicFramePr>
          <p:nvPr/>
        </p:nvGraphicFramePr>
        <p:xfrm>
          <a:off x="378725" y="1333841"/>
          <a:ext cx="8363273" cy="4668520"/>
        </p:xfrm>
        <a:graphic>
          <a:graphicData uri="http://schemas.openxmlformats.org/drawingml/2006/table">
            <a:tbl>
              <a:tblPr firstRow="1" bandRow="1">
                <a:tableStyleId>{5C22544A-7EE6-4342-B048-85BDC9FD1C3A}</a:tableStyleId>
              </a:tblPr>
              <a:tblGrid>
                <a:gridCol w="8363273">
                  <a:extLst>
                    <a:ext uri="{9D8B030D-6E8A-4147-A177-3AD203B41FA5}">
                      <a16:colId xmlns:a16="http://schemas.microsoft.com/office/drawing/2014/main" val="1342993324"/>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dirty="0" err="1"/>
                        <a:t>Possible</a:t>
                      </a:r>
                      <a:r>
                        <a:rPr lang="pt-PT" dirty="0"/>
                        <a:t> </a:t>
                      </a:r>
                      <a:r>
                        <a:rPr lang="pt-PT" dirty="0" err="1"/>
                        <a:t>decisions</a:t>
                      </a:r>
                      <a:r>
                        <a:rPr lang="pt-PT" dirty="0"/>
                        <a:t> to </a:t>
                      </a:r>
                      <a:r>
                        <a:rPr lang="pt-PT" dirty="0" err="1"/>
                        <a:t>make</a:t>
                      </a:r>
                      <a:r>
                        <a:rPr lang="pt-PT" dirty="0"/>
                        <a:t> </a:t>
                      </a:r>
                    </a:p>
                  </a:txBody>
                  <a:tcPr/>
                </a:tc>
                <a:extLst>
                  <a:ext uri="{0D108BD9-81ED-4DB2-BD59-A6C34878D82A}">
                    <a16:rowId xmlns:a16="http://schemas.microsoft.com/office/drawing/2014/main" val="2150094801"/>
                  </a:ext>
                </a:extLst>
              </a:tr>
              <a:tr h="0">
                <a:tc>
                  <a:txBody>
                    <a:bodyPr/>
                    <a:lstStyle/>
                    <a:p>
                      <a:pPr marL="182563" indent="-182563">
                        <a:buNone/>
                      </a:pPr>
                      <a:r>
                        <a:rPr lang="en-US" sz="1800" b="1" dirty="0"/>
                        <a:t>Reframe the process in MEA and TIM as follows:</a:t>
                      </a:r>
                    </a:p>
                    <a:p>
                      <a:pPr marL="182563" indent="-182563">
                        <a:buNone/>
                      </a:pPr>
                      <a:endParaRPr lang="en-US" sz="1800" dirty="0"/>
                    </a:p>
                    <a:p>
                      <a:pPr marL="182563" indent="-182563">
                        <a:buNone/>
                      </a:pPr>
                      <a:r>
                        <a:rPr lang="en-US" sz="1800" b="1" dirty="0"/>
                        <a:t>1. MEA - </a:t>
                      </a:r>
                      <a:r>
                        <a:rPr lang="en-US" sz="1800" dirty="0"/>
                        <a:t>In the ECQ, curriculum flexibility/assessment request the participant to upload the reference HRF criterion tables in English – this allows to identify and collate all national reference tables and identify the countries without reference tables.</a:t>
                      </a:r>
                    </a:p>
                    <a:p>
                      <a:pPr marL="182563" indent="-182563">
                        <a:buNone/>
                      </a:pPr>
                      <a:endParaRPr lang="en-US" sz="600" dirty="0"/>
                    </a:p>
                    <a:p>
                      <a:pPr marL="182563" indent="-182563">
                        <a:buNone/>
                      </a:pPr>
                      <a:r>
                        <a:rPr lang="en-US" sz="1800" b="1" dirty="0"/>
                        <a:t>2. TIM - </a:t>
                      </a:r>
                      <a:r>
                        <a:rPr lang="en-US" sz="1800" dirty="0"/>
                        <a:t>Align the </a:t>
                      </a:r>
                      <a:r>
                        <a:rPr lang="en-US" sz="1800" dirty="0" err="1"/>
                        <a:t>EuLAS</a:t>
                      </a:r>
                      <a:r>
                        <a:rPr lang="en-US" sz="1800" dirty="0"/>
                        <a:t>-T survey for the HRF tests accordingly.</a:t>
                      </a:r>
                    </a:p>
                    <a:p>
                      <a:pPr marL="365125" marR="0" lvl="0" indent="-2809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err="1">
                          <a:solidFill>
                            <a:schemeClr val="dk1"/>
                          </a:solidFill>
                          <a:effectLst/>
                          <a:latin typeface="+mn-lt"/>
                          <a:ea typeface="+mn-ea"/>
                          <a:cs typeface="+mn-cs"/>
                        </a:rPr>
                        <a:t>EuLAS</a:t>
                      </a:r>
                      <a:r>
                        <a:rPr lang="en-GB" sz="1600" kern="1200" dirty="0">
                          <a:solidFill>
                            <a:schemeClr val="dk1"/>
                          </a:solidFill>
                          <a:effectLst/>
                          <a:latin typeface="+mn-lt"/>
                          <a:ea typeface="+mn-ea"/>
                          <a:cs typeface="+mn-cs"/>
                        </a:rPr>
                        <a:t>-T will now request the teacher to input student´s gender and age. </a:t>
                      </a:r>
                    </a:p>
                    <a:p>
                      <a:pPr marL="365125" marR="0" lvl="0" indent="-2809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(upload excel sheet) The proposed solution for data collection, which also serves as immediate output, is the creation of an automated excel sheet</a:t>
                      </a:r>
                    </a:p>
                    <a:p>
                      <a:pPr marL="365125" marR="0" lvl="0" indent="-2809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Split </a:t>
                      </a:r>
                      <a:r>
                        <a:rPr lang="en-US" sz="1800" dirty="0" err="1"/>
                        <a:t>EuLAS</a:t>
                      </a:r>
                      <a:r>
                        <a:rPr lang="en-US" sz="1800" dirty="0"/>
                        <a:t>-T in part A </a:t>
                      </a:r>
                      <a:r>
                        <a:rPr lang="en-US" sz="1600" dirty="0"/>
                        <a:t>(teacher demographics , 1 time completion) </a:t>
                      </a:r>
                      <a:r>
                        <a:rPr lang="en-US" sz="1800" dirty="0"/>
                        <a:t>and part B (student learning data).</a:t>
                      </a:r>
                    </a:p>
                    <a:p>
                      <a:pPr marL="182563" indent="-182563">
                        <a:buNone/>
                      </a:pPr>
                      <a:endParaRPr lang="en-US" sz="600" dirty="0"/>
                    </a:p>
                    <a:p>
                      <a:pPr marL="182563" indent="-182563">
                        <a:buNone/>
                      </a:pPr>
                      <a:r>
                        <a:rPr lang="en-US" sz="1800" b="1" dirty="0"/>
                        <a:t>3. MEA – </a:t>
                      </a:r>
                      <a:r>
                        <a:rPr lang="en-US" sz="1800" dirty="0"/>
                        <a:t>National team will calculate align the test results to the HRF criteria (national or </a:t>
                      </a:r>
                      <a:r>
                        <a:rPr lang="en-US" sz="1800" dirty="0" err="1"/>
                        <a:t>Fitnessgram</a:t>
                      </a:r>
                      <a:r>
                        <a:rPr lang="en-US" sz="1800" dirty="0"/>
                        <a:t>, depending on what is available in the country) so that the national and European reports refer to the agreed categories (Aerobic Endurance and Explosive Strength) according to the HRF criterion as a common standard.</a:t>
                      </a:r>
                    </a:p>
                  </a:txBody>
                  <a:tcPr/>
                </a:tc>
                <a:extLst>
                  <a:ext uri="{0D108BD9-81ED-4DB2-BD59-A6C34878D82A}">
                    <a16:rowId xmlns:a16="http://schemas.microsoft.com/office/drawing/2014/main" val="3481013987"/>
                  </a:ext>
                </a:extLst>
              </a:tr>
            </a:tbl>
          </a:graphicData>
        </a:graphic>
      </p:graphicFrame>
    </p:spTree>
    <p:extLst>
      <p:ext uri="{BB962C8B-B14F-4D97-AF65-F5344CB8AC3E}">
        <p14:creationId xmlns:p14="http://schemas.microsoft.com/office/powerpoint/2010/main" val="381818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6" name="Rectângulo 14">
            <a:extLst>
              <a:ext uri="{FF2B5EF4-FFF2-40B4-BE49-F238E27FC236}">
                <a16:creationId xmlns:a16="http://schemas.microsoft.com/office/drawing/2014/main" id="{AEA11AFE-10BF-BF47-AAC0-F5EF5B515382}"/>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76B655BF-7243-2C4E-9D02-2B952B8407D3}"/>
              </a:ext>
            </a:extLst>
          </p:cNvPr>
          <p:cNvGraphicFramePr>
            <a:graphicFrameLocks noGrp="1"/>
          </p:cNvGraphicFramePr>
          <p:nvPr>
            <p:extLst>
              <p:ext uri="{D42A27DB-BD31-4B8C-83A1-F6EECF244321}">
                <p14:modId xmlns:p14="http://schemas.microsoft.com/office/powerpoint/2010/main" val="547100519"/>
              </p:ext>
            </p:extLst>
          </p:nvPr>
        </p:nvGraphicFramePr>
        <p:xfrm>
          <a:off x="242138" y="2227210"/>
          <a:ext cx="8659724" cy="4068573"/>
        </p:xfrm>
        <a:graphic>
          <a:graphicData uri="http://schemas.openxmlformats.org/drawingml/2006/table">
            <a:tbl>
              <a:tblPr bandRow="1">
                <a:tableStyleId>{5C22544A-7EE6-4342-B048-85BDC9FD1C3A}</a:tableStyleId>
              </a:tblPr>
              <a:tblGrid>
                <a:gridCol w="8659724">
                  <a:extLst>
                    <a:ext uri="{9D8B030D-6E8A-4147-A177-3AD203B41FA5}">
                      <a16:colId xmlns:a16="http://schemas.microsoft.com/office/drawing/2014/main" val="4094636602"/>
                    </a:ext>
                  </a:extLst>
                </a:gridCol>
              </a:tblGrid>
              <a:tr h="1214905">
                <a:tc>
                  <a:txBody>
                    <a:bodyPr/>
                    <a:lstStyle/>
                    <a:p>
                      <a:pPr algn="ctr">
                        <a:lnSpc>
                          <a:spcPct val="107000"/>
                        </a:lnSpc>
                        <a:spcAft>
                          <a:spcPts val="0"/>
                        </a:spcAft>
                      </a:pPr>
                      <a:r>
                        <a:rPr lang="en-GB" sz="2800" dirty="0">
                          <a:effectLst/>
                        </a:rPr>
                        <a:t>Item 1.</a:t>
                      </a:r>
                      <a:endParaRPr lang="pt-PT" sz="2800" dirty="0">
                        <a:effectLst/>
                      </a:endParaRPr>
                    </a:p>
                    <a:p>
                      <a:pPr algn="ctr">
                        <a:lnSpc>
                          <a:spcPct val="107000"/>
                        </a:lnSpc>
                        <a:spcAft>
                          <a:spcPts val="0"/>
                        </a:spcAft>
                      </a:pPr>
                      <a:r>
                        <a:rPr lang="en-GB" sz="2800" dirty="0">
                          <a:effectLst/>
                        </a:rPr>
                        <a:t>Coordination Greetings</a:t>
                      </a:r>
                      <a:endParaRPr lang="pt-PT" sz="2800" dirty="0">
                        <a:effectLst/>
                      </a:endParaRPr>
                    </a:p>
                    <a:p>
                      <a:pPr algn="ctr">
                        <a:lnSpc>
                          <a:spcPct val="107000"/>
                        </a:lnSpc>
                        <a:spcAft>
                          <a:spcPts val="0"/>
                        </a:spcAft>
                      </a:pPr>
                      <a:r>
                        <a:rPr lang="en-GB" sz="2800" dirty="0" err="1">
                          <a:effectLst/>
                        </a:rPr>
                        <a:t>9h00m-9h30m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424987517"/>
                  </a:ext>
                </a:extLst>
              </a:tr>
              <a:tr h="2448047">
                <a:tc>
                  <a:txBody>
                    <a:bodyPr/>
                    <a:lstStyle/>
                    <a:p>
                      <a:pPr algn="ctr">
                        <a:lnSpc>
                          <a:spcPct val="107000"/>
                        </a:lnSpc>
                        <a:spcAft>
                          <a:spcPts val="0"/>
                        </a:spcAft>
                      </a:pPr>
                      <a:r>
                        <a:rPr lang="en-GB" sz="2800" dirty="0">
                          <a:effectLst/>
                        </a:rPr>
                        <a:t>Welcome the Partners</a:t>
                      </a:r>
                      <a:endParaRPr lang="pt-PT" sz="2800" dirty="0">
                        <a:effectLst/>
                      </a:endParaRPr>
                    </a:p>
                    <a:p>
                      <a:pPr algn="ctr">
                        <a:lnSpc>
                          <a:spcPct val="107000"/>
                        </a:lnSpc>
                        <a:spcAft>
                          <a:spcPts val="0"/>
                        </a:spcAft>
                      </a:pPr>
                      <a:r>
                        <a:rPr lang="en-GB" sz="2800" dirty="0">
                          <a:effectLst/>
                        </a:rPr>
                        <a:t>(SFISM, FMH, SPEF)</a:t>
                      </a:r>
                    </a:p>
                    <a:p>
                      <a:pPr algn="ctr">
                        <a:lnSpc>
                          <a:spcPct val="107000"/>
                        </a:lnSpc>
                        <a:spcAft>
                          <a:spcPts val="0"/>
                        </a:spcAft>
                      </a:pPr>
                      <a:endParaRPr lang="pt-PT" sz="2800" dirty="0">
                        <a:effectLst/>
                      </a:endParaRPr>
                    </a:p>
                    <a:p>
                      <a:pPr algn="ctr">
                        <a:lnSpc>
                          <a:spcPct val="107000"/>
                        </a:lnSpc>
                        <a:spcAft>
                          <a:spcPts val="0"/>
                        </a:spcAft>
                      </a:pPr>
                      <a:r>
                        <a:rPr lang="en-GB" sz="2800" dirty="0">
                          <a:effectLst/>
                        </a:rPr>
                        <a:t>Introduce the Meeting Agenda &amp; </a:t>
                      </a:r>
                    </a:p>
                    <a:p>
                      <a:pPr algn="ctr">
                        <a:lnSpc>
                          <a:spcPct val="107000"/>
                        </a:lnSpc>
                        <a:spcAft>
                          <a:spcPts val="0"/>
                        </a:spcAft>
                      </a:pPr>
                      <a:r>
                        <a:rPr lang="en-GB" sz="2800" dirty="0">
                          <a:effectLst/>
                        </a:rPr>
                        <a:t>Relevant general information</a:t>
                      </a:r>
                      <a:endParaRPr lang="pt-PT" sz="2800" dirty="0">
                        <a:effectLst/>
                      </a:endParaRPr>
                    </a:p>
                    <a:p>
                      <a:pPr algn="ctr">
                        <a:lnSpc>
                          <a:spcPct val="107000"/>
                        </a:lnSpc>
                        <a:spcAft>
                          <a:spcPts val="0"/>
                        </a:spcAft>
                      </a:pPr>
                      <a:r>
                        <a:rPr lang="en-GB" sz="2800" dirty="0">
                          <a:effectLst/>
                        </a:rPr>
                        <a:t>(FMH and </a:t>
                      </a:r>
                      <a:r>
                        <a:rPr lang="en-GB" sz="2800" dirty="0" err="1">
                          <a:effectLst/>
                        </a:rPr>
                        <a:t>SPEF</a:t>
                      </a:r>
                      <a:r>
                        <a:rPr lang="en-GB"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031045047"/>
                  </a:ext>
                </a:extLst>
              </a:tr>
            </a:tbl>
          </a:graphicData>
        </a:graphic>
      </p:graphicFrame>
    </p:spTree>
    <p:extLst>
      <p:ext uri="{BB962C8B-B14F-4D97-AF65-F5344CB8AC3E}">
        <p14:creationId xmlns:p14="http://schemas.microsoft.com/office/powerpoint/2010/main" val="203007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649018575"/>
              </p:ext>
            </p:extLst>
          </p:nvPr>
        </p:nvGraphicFramePr>
        <p:xfrm>
          <a:off x="460882" y="2320237"/>
          <a:ext cx="8409986" cy="4253850"/>
        </p:xfrm>
        <a:graphic>
          <a:graphicData uri="http://schemas.openxmlformats.org/drawingml/2006/table">
            <a:tbl>
              <a:tblPr bandRow="1">
                <a:tableStyleId>{5C22544A-7EE6-4342-B048-85BDC9FD1C3A}</a:tableStyleId>
              </a:tblPr>
              <a:tblGrid>
                <a:gridCol w="8409986">
                  <a:extLst>
                    <a:ext uri="{9D8B030D-6E8A-4147-A177-3AD203B41FA5}">
                      <a16:colId xmlns:a16="http://schemas.microsoft.com/office/drawing/2014/main" val="989541651"/>
                    </a:ext>
                  </a:extLst>
                </a:gridCol>
              </a:tblGrid>
              <a:tr h="1234161">
                <a:tc>
                  <a:txBody>
                    <a:bodyPr/>
                    <a:lstStyle/>
                    <a:p>
                      <a:pPr algn="ctr">
                        <a:lnSpc>
                          <a:spcPct val="107000"/>
                        </a:lnSpc>
                        <a:spcAft>
                          <a:spcPts val="0"/>
                        </a:spcAft>
                      </a:pPr>
                      <a:r>
                        <a:rPr lang="pt-PT" sz="2800" dirty="0">
                          <a:effectLst/>
                        </a:rPr>
                        <a:t>Item 6.</a:t>
                      </a:r>
                    </a:p>
                    <a:p>
                      <a:pPr algn="ctr">
                        <a:lnSpc>
                          <a:spcPct val="107000"/>
                        </a:lnSpc>
                        <a:spcAft>
                          <a:spcPts val="0"/>
                        </a:spcAft>
                      </a:pPr>
                      <a:r>
                        <a:rPr lang="pt-PT" sz="2800" dirty="0" err="1">
                          <a:effectLst/>
                        </a:rPr>
                        <a:t>EuPEO</a:t>
                      </a:r>
                      <a:r>
                        <a:rPr lang="pt-PT" sz="2800" dirty="0">
                          <a:effectLst/>
                        </a:rPr>
                        <a:t> </a:t>
                      </a:r>
                      <a:r>
                        <a:rPr lang="pt-PT" sz="2800" dirty="0" err="1">
                          <a:effectLst/>
                        </a:rPr>
                        <a:t>IO3</a:t>
                      </a:r>
                      <a:r>
                        <a:rPr lang="pt-PT" sz="2800" dirty="0">
                          <a:effectLst/>
                        </a:rPr>
                        <a:t> - </a:t>
                      </a:r>
                      <a:r>
                        <a:rPr lang="pt-PT" sz="2800" dirty="0" err="1">
                          <a:effectLst/>
                        </a:rPr>
                        <a:t>MEA</a:t>
                      </a:r>
                      <a:r>
                        <a:rPr lang="pt-PT" sz="2800" dirty="0">
                          <a:effectLst/>
                        </a:rPr>
                        <a:t> </a:t>
                      </a:r>
                      <a:r>
                        <a:rPr lang="pt-PT" sz="2800" dirty="0" err="1">
                          <a:effectLst/>
                        </a:rPr>
                        <a:t>Evaluation</a:t>
                      </a:r>
                      <a:endParaRPr lang="pt-PT" sz="2800" dirty="0">
                        <a:effectLst/>
                      </a:endParaRPr>
                    </a:p>
                    <a:p>
                      <a:pPr algn="ctr">
                        <a:lnSpc>
                          <a:spcPct val="107000"/>
                        </a:lnSpc>
                        <a:spcAft>
                          <a:spcPts val="0"/>
                        </a:spcAft>
                      </a:pPr>
                      <a:r>
                        <a:rPr lang="pt-PT" sz="2800" dirty="0">
                          <a:effectLst/>
                        </a:rPr>
                        <a:t>9h20m-10h50m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2769050582"/>
                  </a:ext>
                </a:extLst>
              </a:tr>
              <a:tr h="2904411">
                <a:tc>
                  <a:txBody>
                    <a:bodyPr/>
                    <a:lstStyle/>
                    <a:p>
                      <a:pPr algn="ctr">
                        <a:lnSpc>
                          <a:spcPct val="107000"/>
                        </a:lnSpc>
                        <a:spcAft>
                          <a:spcPts val="0"/>
                        </a:spcAft>
                      </a:pPr>
                      <a:r>
                        <a:rPr lang="en-GB" sz="2800" dirty="0" err="1">
                          <a:effectLst/>
                        </a:rPr>
                        <a:t>EuPEO</a:t>
                      </a:r>
                      <a:r>
                        <a:rPr lang="en-GB" sz="2800" dirty="0">
                          <a:effectLst/>
                        </a:rPr>
                        <a:t> Team Evaluation Review of MEA</a:t>
                      </a:r>
                      <a:endParaRPr lang="pt-PT" sz="2800" dirty="0">
                        <a:effectLst/>
                      </a:endParaRPr>
                    </a:p>
                    <a:p>
                      <a:pPr algn="ctr">
                        <a:lnSpc>
                          <a:spcPct val="107000"/>
                        </a:lnSpc>
                        <a:spcAft>
                          <a:spcPts val="0"/>
                        </a:spcAft>
                      </a:pPr>
                      <a:r>
                        <a:rPr lang="en-GB" sz="2800" dirty="0">
                          <a:effectLst/>
                        </a:rPr>
                        <a:t>(All Partners)</a:t>
                      </a:r>
                    </a:p>
                    <a:p>
                      <a:pPr algn="ctr">
                        <a:lnSpc>
                          <a:spcPct val="107000"/>
                        </a:lnSpc>
                        <a:spcAft>
                          <a:spcPts val="0"/>
                        </a:spcAft>
                      </a:pPr>
                      <a:r>
                        <a:rPr lang="en-GB" sz="2800" dirty="0">
                          <a:effectLst/>
                        </a:rPr>
                        <a:t>MEA Evaluation:</a:t>
                      </a:r>
                      <a:endParaRPr lang="pt-PT" sz="2800" dirty="0">
                        <a:effectLst/>
                      </a:endParaRPr>
                    </a:p>
                    <a:p>
                      <a:pPr marL="457200" lvl="0" indent="-457200" algn="l">
                        <a:lnSpc>
                          <a:spcPct val="107000"/>
                        </a:lnSpc>
                        <a:spcAft>
                          <a:spcPts val="0"/>
                        </a:spcAft>
                        <a:buFont typeface="Arial" panose="020B0604020202020204" pitchFamily="34" charset="0"/>
                        <a:buChar char="•"/>
                      </a:pPr>
                      <a:r>
                        <a:rPr lang="en-GB" sz="2800" dirty="0">
                          <a:effectLst/>
                        </a:rPr>
                        <a:t>Review and Discussion of Proposed Changes to </a:t>
                      </a:r>
                      <a:r>
                        <a:rPr lang="en-GB" sz="2800" dirty="0" err="1">
                          <a:effectLst/>
                        </a:rPr>
                        <a:t>EuPEO</a:t>
                      </a:r>
                      <a:r>
                        <a:rPr lang="en-GB" sz="2800" dirty="0">
                          <a:effectLst/>
                        </a:rPr>
                        <a:t> </a:t>
                      </a:r>
                      <a:r>
                        <a:rPr lang="en-GB" sz="2800" dirty="0" err="1">
                          <a:effectLst/>
                        </a:rPr>
                        <a:t>IO3</a:t>
                      </a:r>
                      <a:r>
                        <a:rPr lang="en-GB" sz="2800" dirty="0">
                          <a:effectLst/>
                        </a:rPr>
                        <a:t> – MEA</a:t>
                      </a:r>
                      <a:endParaRPr lang="pt-PT" sz="2800" dirty="0">
                        <a:effectLst/>
                      </a:endParaRPr>
                    </a:p>
                    <a:p>
                      <a:pPr marL="457200" lvl="0" indent="-457200" algn="l">
                        <a:lnSpc>
                          <a:spcPct val="107000"/>
                        </a:lnSpc>
                        <a:spcAft>
                          <a:spcPts val="0"/>
                        </a:spcAft>
                        <a:buFont typeface="Arial" panose="020B0604020202020204" pitchFamily="34" charset="0"/>
                        <a:buChar char="•"/>
                      </a:pPr>
                      <a:r>
                        <a:rPr lang="en-GB" sz="2800" dirty="0">
                          <a:effectLst/>
                        </a:rPr>
                        <a:t>MEA </a:t>
                      </a:r>
                      <a:r>
                        <a:rPr lang="en-GB" sz="2800" dirty="0" err="1">
                          <a:effectLst/>
                        </a:rPr>
                        <a:t>QPE</a:t>
                      </a:r>
                      <a:r>
                        <a:rPr lang="en-GB" sz="2800" dirty="0">
                          <a:effectLst/>
                        </a:rPr>
                        <a:t> Framework Alignment</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3193449097"/>
                  </a:ext>
                </a:extLst>
              </a:tr>
            </a:tbl>
          </a:graphicData>
        </a:graphic>
      </p:graphicFrame>
    </p:spTree>
    <p:extLst>
      <p:ext uri="{BB962C8B-B14F-4D97-AF65-F5344CB8AC3E}">
        <p14:creationId xmlns:p14="http://schemas.microsoft.com/office/powerpoint/2010/main" val="380999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nvGraphicFramePr>
        <p:xfrm>
          <a:off x="460882" y="2320237"/>
          <a:ext cx="8409986" cy="3427728"/>
        </p:xfrm>
        <a:graphic>
          <a:graphicData uri="http://schemas.openxmlformats.org/drawingml/2006/table">
            <a:tbl>
              <a:tblPr bandRow="1">
                <a:tableStyleId>{5C22544A-7EE6-4342-B048-85BDC9FD1C3A}</a:tableStyleId>
              </a:tblPr>
              <a:tblGrid>
                <a:gridCol w="8409986">
                  <a:extLst>
                    <a:ext uri="{9D8B030D-6E8A-4147-A177-3AD203B41FA5}">
                      <a16:colId xmlns:a16="http://schemas.microsoft.com/office/drawing/2014/main" val="989541651"/>
                    </a:ext>
                  </a:extLst>
                </a:gridCol>
              </a:tblGrid>
              <a:tr h="1008411">
                <a:tc>
                  <a:txBody>
                    <a:bodyPr/>
                    <a:lstStyle/>
                    <a:p>
                      <a:pPr algn="ctr">
                        <a:lnSpc>
                          <a:spcPct val="107000"/>
                        </a:lnSpc>
                        <a:spcAft>
                          <a:spcPts val="0"/>
                        </a:spcAft>
                      </a:pPr>
                      <a:r>
                        <a:rPr lang="pt-PT" sz="2800" dirty="0">
                          <a:effectLst/>
                        </a:rPr>
                        <a:t>Item 6.</a:t>
                      </a:r>
                    </a:p>
                    <a:p>
                      <a:pPr algn="ctr">
                        <a:lnSpc>
                          <a:spcPct val="107000"/>
                        </a:lnSpc>
                        <a:spcAft>
                          <a:spcPts val="0"/>
                        </a:spcAft>
                      </a:pPr>
                      <a:r>
                        <a:rPr lang="pt-PT" sz="2800" dirty="0" err="1">
                          <a:effectLst/>
                        </a:rPr>
                        <a:t>EuPEO</a:t>
                      </a:r>
                      <a:r>
                        <a:rPr lang="pt-PT" sz="2800" dirty="0">
                          <a:effectLst/>
                        </a:rPr>
                        <a:t> IO3 - MEA </a:t>
                      </a:r>
                      <a:r>
                        <a:rPr lang="pt-PT" sz="2800" dirty="0" err="1">
                          <a:effectLst/>
                        </a:rPr>
                        <a:t>Evaluation</a:t>
                      </a:r>
                      <a:endParaRPr lang="pt-PT" sz="2800" dirty="0">
                        <a:effectLst/>
                      </a:endParaRPr>
                    </a:p>
                    <a:p>
                      <a:pPr marL="0" lvl="0" indent="0" algn="l">
                        <a:lnSpc>
                          <a:spcPct val="107000"/>
                        </a:lnSpc>
                        <a:spcAft>
                          <a:spcPts val="0"/>
                        </a:spcAft>
                        <a:buFont typeface="Calibri" panose="020F0502020204030204" pitchFamily="34" charset="0"/>
                        <a:buNone/>
                      </a:pPr>
                      <a:r>
                        <a:rPr lang="en-GB" sz="2800" i="1" dirty="0">
                          <a:effectLst/>
                        </a:rPr>
                        <a:t>Review and Discussion of Proposed Changes to </a:t>
                      </a:r>
                      <a:r>
                        <a:rPr lang="en-GB" sz="2800" i="1" dirty="0" err="1">
                          <a:effectLst/>
                        </a:rPr>
                        <a:t>EuPEO</a:t>
                      </a:r>
                      <a:r>
                        <a:rPr lang="en-GB" sz="2800" i="1" dirty="0">
                          <a:effectLst/>
                        </a:rPr>
                        <a:t> IO3 – MEA</a:t>
                      </a:r>
                      <a:endParaRPr lang="pt-PT" sz="2800" i="1" dirty="0">
                        <a:effectLst/>
                      </a:endParaRPr>
                    </a:p>
                  </a:txBody>
                  <a:tcPr marL="35259" marR="35259" marT="0" marB="0"/>
                </a:tc>
                <a:extLst>
                  <a:ext uri="{0D108BD9-81ED-4DB2-BD59-A6C34878D82A}">
                    <a16:rowId xmlns:a16="http://schemas.microsoft.com/office/drawing/2014/main" val="2769050582"/>
                  </a:ext>
                </a:extLst>
              </a:tr>
              <a:tr h="1621724">
                <a:tc>
                  <a:txBody>
                    <a:bodyPr/>
                    <a:lstStyle/>
                    <a:p>
                      <a:pPr algn="ctr">
                        <a:lnSpc>
                          <a:spcPct val="107000"/>
                        </a:lnSpc>
                        <a:spcAft>
                          <a:spcPts val="0"/>
                        </a:spcAft>
                      </a:pPr>
                      <a:r>
                        <a:rPr lang="pt-PT" sz="2800" dirty="0" err="1">
                          <a:effectLst/>
                          <a:latin typeface="Calibri" panose="020F0502020204030204" pitchFamily="34" charset="0"/>
                          <a:ea typeface="Calibri" panose="020F0502020204030204" pitchFamily="34" charset="0"/>
                          <a:cs typeface="Calibri" panose="020F0502020204030204" pitchFamily="34" charset="0"/>
                        </a:rPr>
                        <a:t>EuPEO</a:t>
                      </a:r>
                      <a:r>
                        <a:rPr lang="pt-PT" sz="2800" dirty="0">
                          <a:effectLst/>
                          <a:latin typeface="Calibri" panose="020F0502020204030204" pitchFamily="34" charset="0"/>
                          <a:ea typeface="Calibri" panose="020F0502020204030204" pitchFamily="34" charset="0"/>
                          <a:cs typeface="Calibri" panose="020F0502020204030204" pitchFamily="34" charset="0"/>
                        </a:rPr>
                        <a:t> MEA (Word </a:t>
                      </a:r>
                      <a:r>
                        <a:rPr lang="pt-PT" sz="2800" dirty="0" err="1">
                          <a:effectLst/>
                          <a:latin typeface="Calibri" panose="020F0502020204030204" pitchFamily="34" charset="0"/>
                          <a:ea typeface="Calibri" panose="020F0502020204030204" pitchFamily="34" charset="0"/>
                          <a:cs typeface="Calibri" panose="020F0502020204030204" pitchFamily="34" charset="0"/>
                        </a:rPr>
                        <a:t>document</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yellow</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highlights</a:t>
                      </a:r>
                      <a:r>
                        <a:rPr lang="pt-PT" sz="2800" dirty="0">
                          <a:effectLst/>
                          <a:latin typeface="Calibri" panose="020F0502020204030204" pitchFamily="34" charset="0"/>
                          <a:ea typeface="Calibri" panose="020F0502020204030204" pitchFamily="34" charset="0"/>
                          <a:cs typeface="Calibri" panose="020F0502020204030204" pitchFamily="34" charset="0"/>
                        </a:rPr>
                        <a:t>)</a:t>
                      </a:r>
                    </a:p>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pt-PT" sz="2800" dirty="0" err="1">
                          <a:effectLst/>
                          <a:latin typeface="Calibri" panose="020F0502020204030204" pitchFamily="34" charset="0"/>
                          <a:ea typeface="Calibri" panose="020F0502020204030204" pitchFamily="34" charset="0"/>
                          <a:cs typeface="Calibri" panose="020F0502020204030204" pitchFamily="34" charset="0"/>
                        </a:rPr>
                        <a:t>According</a:t>
                      </a:r>
                      <a:r>
                        <a:rPr lang="pt-PT" sz="2800" dirty="0">
                          <a:effectLst/>
                          <a:latin typeface="Calibri" panose="020F0502020204030204" pitchFamily="34" charset="0"/>
                          <a:ea typeface="Calibri" panose="020F0502020204030204" pitchFamily="34" charset="0"/>
                          <a:cs typeface="Calibri" panose="020F0502020204030204" pitchFamily="34" charset="0"/>
                        </a:rPr>
                        <a:t> to </a:t>
                      </a:r>
                      <a:r>
                        <a:rPr lang="pt-PT" sz="2800" dirty="0" err="1">
                          <a:effectLst/>
                          <a:latin typeface="Calibri" panose="020F0502020204030204" pitchFamily="34" charset="0"/>
                          <a:ea typeface="Calibri" panose="020F0502020204030204" pitchFamily="34" charset="0"/>
                          <a:cs typeface="Calibri" panose="020F0502020204030204" pitchFamily="34" charset="0"/>
                        </a:rPr>
                        <a:t>EuPEO</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Pilot</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Evaluation</a:t>
                      </a:r>
                      <a:r>
                        <a:rPr lang="pt-PT" sz="2800" dirty="0">
                          <a:effectLst/>
                          <a:latin typeface="Calibri" panose="020F0502020204030204" pitchFamily="34" charset="0"/>
                          <a:ea typeface="Calibri" panose="020F0502020204030204" pitchFamily="34" charset="0"/>
                          <a:cs typeface="Calibri" panose="020F0502020204030204" pitchFamily="34" charset="0"/>
                        </a:rPr>
                        <a:t> – </a:t>
                      </a:r>
                      <a:r>
                        <a:rPr lang="pt-PT" sz="2800" dirty="0" err="1">
                          <a:effectLst/>
                          <a:latin typeface="Calibri" panose="020F0502020204030204" pitchFamily="34" charset="0"/>
                          <a:ea typeface="Calibri" panose="020F0502020204030204" pitchFamily="34" charset="0"/>
                          <a:cs typeface="Calibri" panose="020F0502020204030204" pitchFamily="34" charset="0"/>
                        </a:rPr>
                        <a:t>Recommendations</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3193449097"/>
                  </a:ext>
                </a:extLst>
              </a:tr>
            </a:tbl>
          </a:graphicData>
        </a:graphic>
      </p:graphicFrame>
    </p:spTree>
    <p:extLst>
      <p:ext uri="{BB962C8B-B14F-4D97-AF65-F5344CB8AC3E}">
        <p14:creationId xmlns:p14="http://schemas.microsoft.com/office/powerpoint/2010/main" val="399102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999394163"/>
              </p:ext>
            </p:extLst>
          </p:nvPr>
        </p:nvGraphicFramePr>
        <p:xfrm>
          <a:off x="460882" y="2320237"/>
          <a:ext cx="8409986" cy="3014725"/>
        </p:xfrm>
        <a:graphic>
          <a:graphicData uri="http://schemas.openxmlformats.org/drawingml/2006/table">
            <a:tbl>
              <a:tblPr bandRow="1">
                <a:tableStyleId>{5C22544A-7EE6-4342-B048-85BDC9FD1C3A}</a:tableStyleId>
              </a:tblPr>
              <a:tblGrid>
                <a:gridCol w="8409986">
                  <a:extLst>
                    <a:ext uri="{9D8B030D-6E8A-4147-A177-3AD203B41FA5}">
                      <a16:colId xmlns:a16="http://schemas.microsoft.com/office/drawing/2014/main" val="989541651"/>
                    </a:ext>
                  </a:extLst>
                </a:gridCol>
              </a:tblGrid>
              <a:tr h="1346070">
                <a:tc>
                  <a:txBody>
                    <a:bodyPr/>
                    <a:lstStyle/>
                    <a:p>
                      <a:pPr algn="ctr">
                        <a:lnSpc>
                          <a:spcPct val="107000"/>
                        </a:lnSpc>
                        <a:spcAft>
                          <a:spcPts val="0"/>
                        </a:spcAft>
                      </a:pPr>
                      <a:r>
                        <a:rPr lang="pt-PT" sz="2800" dirty="0">
                          <a:effectLst/>
                        </a:rPr>
                        <a:t>Item 6.</a:t>
                      </a:r>
                    </a:p>
                    <a:p>
                      <a:pPr algn="ctr">
                        <a:lnSpc>
                          <a:spcPct val="107000"/>
                        </a:lnSpc>
                        <a:spcAft>
                          <a:spcPts val="0"/>
                        </a:spcAft>
                      </a:pPr>
                      <a:r>
                        <a:rPr lang="pt-PT" sz="2800" dirty="0" err="1">
                          <a:effectLst/>
                        </a:rPr>
                        <a:t>EuPEO</a:t>
                      </a:r>
                      <a:r>
                        <a:rPr lang="pt-PT" sz="2800" dirty="0">
                          <a:effectLst/>
                        </a:rPr>
                        <a:t> IO3 - MEA </a:t>
                      </a:r>
                      <a:r>
                        <a:rPr lang="pt-PT" sz="2800" dirty="0" err="1">
                          <a:effectLst/>
                        </a:rPr>
                        <a:t>Evaluation</a:t>
                      </a:r>
                      <a:endParaRPr lang="pt-PT" sz="2800" dirty="0">
                        <a:effectLst/>
                      </a:endParaRPr>
                    </a:p>
                    <a:p>
                      <a:pPr marL="0" lvl="0" indent="0" algn="l">
                        <a:lnSpc>
                          <a:spcPct val="107000"/>
                        </a:lnSpc>
                        <a:spcAft>
                          <a:spcPts val="0"/>
                        </a:spcAft>
                        <a:buFont typeface="Calibri" panose="020F0502020204030204" pitchFamily="34" charset="0"/>
                        <a:buNone/>
                      </a:pPr>
                      <a:r>
                        <a:rPr lang="en-GB" sz="2800" i="1" dirty="0">
                          <a:effectLst/>
                        </a:rPr>
                        <a:t>Review and Discussion of Proposed Changes to </a:t>
                      </a:r>
                      <a:r>
                        <a:rPr lang="en-GB" sz="2800" i="1" dirty="0" err="1">
                          <a:effectLst/>
                        </a:rPr>
                        <a:t>EuPEO</a:t>
                      </a:r>
                      <a:r>
                        <a:rPr lang="en-GB" sz="2800" i="1" dirty="0">
                          <a:effectLst/>
                        </a:rPr>
                        <a:t> IO3 – MEA</a:t>
                      </a:r>
                      <a:endParaRPr lang="pt-PT" sz="2800" i="1" dirty="0">
                        <a:effectLst/>
                      </a:endParaRPr>
                    </a:p>
                  </a:txBody>
                  <a:tcPr marL="35259" marR="35259" marT="0" marB="0"/>
                </a:tc>
                <a:extLst>
                  <a:ext uri="{0D108BD9-81ED-4DB2-BD59-A6C34878D82A}">
                    <a16:rowId xmlns:a16="http://schemas.microsoft.com/office/drawing/2014/main" val="2769050582"/>
                  </a:ext>
                </a:extLst>
              </a:tr>
              <a:tr h="1208721">
                <a:tc>
                  <a:txBody>
                    <a:bodyPr/>
                    <a:lstStyle/>
                    <a:p>
                      <a:pPr marL="0" lvl="0" indent="0" algn="ctr">
                        <a:lnSpc>
                          <a:spcPct val="107000"/>
                        </a:lnSpc>
                        <a:spcAft>
                          <a:spcPts val="0"/>
                        </a:spcAft>
                        <a:buFont typeface="Arial" panose="020B0604020202020204" pitchFamily="34" charset="0"/>
                        <a:buNone/>
                      </a:pPr>
                      <a:r>
                        <a:rPr lang="en-GB" sz="2800" dirty="0">
                          <a:effectLst/>
                        </a:rPr>
                        <a:t>MEA QPE Framework Alignment</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3193449097"/>
                  </a:ext>
                </a:extLst>
              </a:tr>
            </a:tbl>
          </a:graphicData>
        </a:graphic>
      </p:graphicFrame>
    </p:spTree>
    <p:extLst>
      <p:ext uri="{BB962C8B-B14F-4D97-AF65-F5344CB8AC3E}">
        <p14:creationId xmlns:p14="http://schemas.microsoft.com/office/powerpoint/2010/main" val="389252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
        <p:nvSpPr>
          <p:cNvPr id="4" name="CaixaDeTexto 3">
            <a:extLst>
              <a:ext uri="{FF2B5EF4-FFF2-40B4-BE49-F238E27FC236}">
                <a16:creationId xmlns:a16="http://schemas.microsoft.com/office/drawing/2014/main" id="{6C2D0256-C4AA-4147-9056-70CE50CC1F80}"/>
              </a:ext>
            </a:extLst>
          </p:cNvPr>
          <p:cNvSpPr txBox="1"/>
          <p:nvPr/>
        </p:nvSpPr>
        <p:spPr>
          <a:xfrm>
            <a:off x="54864" y="1656112"/>
            <a:ext cx="9032356" cy="707886"/>
          </a:xfrm>
          <a:prstGeom prst="rect">
            <a:avLst/>
          </a:prstGeom>
          <a:noFill/>
        </p:spPr>
        <p:txBody>
          <a:bodyPr wrap="square" rtlCol="0">
            <a:spAutoFit/>
          </a:bodyPr>
          <a:lstStyle/>
          <a:p>
            <a:r>
              <a:rPr lang="pt-PT" sz="2000" b="1" dirty="0"/>
              <a:t>Development of </a:t>
            </a:r>
            <a:r>
              <a:rPr lang="pt-PT" sz="2000" b="1" dirty="0" err="1"/>
              <a:t>EuPEO’s</a:t>
            </a:r>
            <a:r>
              <a:rPr lang="pt-PT" sz="2000" b="1" dirty="0"/>
              <a:t> </a:t>
            </a:r>
            <a:r>
              <a:rPr lang="pt-PT" sz="2000" b="1" dirty="0" err="1"/>
              <a:t>Theoretical</a:t>
            </a:r>
            <a:r>
              <a:rPr lang="pt-PT" sz="2000" b="1" dirty="0"/>
              <a:t>, </a:t>
            </a:r>
            <a:r>
              <a:rPr lang="pt-PT" sz="2000" b="1" dirty="0" err="1"/>
              <a:t>Construct</a:t>
            </a:r>
            <a:r>
              <a:rPr lang="pt-PT" sz="2000" b="1" dirty="0"/>
              <a:t>, and </a:t>
            </a:r>
            <a:r>
              <a:rPr lang="pt-PT" sz="2000" b="1" dirty="0" err="1"/>
              <a:t>Ecological</a:t>
            </a:r>
            <a:r>
              <a:rPr lang="pt-PT" sz="2000" b="1" dirty="0"/>
              <a:t> </a:t>
            </a:r>
            <a:r>
              <a:rPr lang="pt-PT" sz="2000" b="1" dirty="0" err="1"/>
              <a:t>Validity</a:t>
            </a:r>
            <a:r>
              <a:rPr lang="pt-PT" sz="2000" b="1" dirty="0"/>
              <a:t> – </a:t>
            </a:r>
            <a:r>
              <a:rPr lang="pt-PT" sz="2000" b="1" dirty="0" err="1"/>
              <a:t>Aligned</a:t>
            </a:r>
            <a:r>
              <a:rPr lang="pt-PT" sz="2000" b="1" dirty="0"/>
              <a:t> to UNESCO QPE Framework</a:t>
            </a:r>
          </a:p>
        </p:txBody>
      </p:sp>
      <p:pic>
        <p:nvPicPr>
          <p:cNvPr id="2" name="Imagem 1">
            <a:extLst>
              <a:ext uri="{FF2B5EF4-FFF2-40B4-BE49-F238E27FC236}">
                <a16:creationId xmlns:a16="http://schemas.microsoft.com/office/drawing/2014/main" id="{44022669-DB3A-4EDB-A817-439210A1E4CE}"/>
              </a:ext>
            </a:extLst>
          </p:cNvPr>
          <p:cNvPicPr>
            <a:picLocks noChangeAspect="1"/>
          </p:cNvPicPr>
          <p:nvPr/>
        </p:nvPicPr>
        <p:blipFill>
          <a:blip r:embed="rId4"/>
          <a:stretch>
            <a:fillRect/>
          </a:stretch>
        </p:blipFill>
        <p:spPr>
          <a:xfrm>
            <a:off x="-499729" y="2057400"/>
            <a:ext cx="9276906" cy="4982926"/>
          </a:xfrm>
          <a:prstGeom prst="rect">
            <a:avLst/>
          </a:prstGeom>
        </p:spPr>
      </p:pic>
      <p:pic>
        <p:nvPicPr>
          <p:cNvPr id="6" name="Imagem 5" descr="Uma imagem com desenho, símbolo&#10;&#10;Descrição gerada automaticamente">
            <a:extLst>
              <a:ext uri="{FF2B5EF4-FFF2-40B4-BE49-F238E27FC236}">
                <a16:creationId xmlns:a16="http://schemas.microsoft.com/office/drawing/2014/main" id="{AB245C98-1294-47CA-BDA1-7780E92443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620925" y="2708305"/>
            <a:ext cx="1286539" cy="643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m 9" descr="Uma imagem com exterior, pessoa, neve, transporte&#10;&#10;Descrição gerada automaticamente">
            <a:extLst>
              <a:ext uri="{FF2B5EF4-FFF2-40B4-BE49-F238E27FC236}">
                <a16:creationId xmlns:a16="http://schemas.microsoft.com/office/drawing/2014/main" id="{0C7C784E-5FE2-4AFA-8AC4-F52F32FD1BC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452924" y="5559659"/>
            <a:ext cx="1371600" cy="1037844"/>
          </a:xfrm>
          <a:prstGeom prst="rect">
            <a:avLst/>
          </a:prstGeom>
        </p:spPr>
      </p:pic>
      <p:pic>
        <p:nvPicPr>
          <p:cNvPr id="15" name="Imagem 14" descr="Uma imagem com pessoa, exterior, homem, relva&#10;&#10;Descrição gerada automaticamente">
            <a:extLst>
              <a:ext uri="{FF2B5EF4-FFF2-40B4-BE49-F238E27FC236}">
                <a16:creationId xmlns:a16="http://schemas.microsoft.com/office/drawing/2014/main" id="{D0326890-2AD6-42F1-AE7E-BE246A23BB0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195984" y="2457510"/>
            <a:ext cx="1071009" cy="803924"/>
          </a:xfrm>
          <a:prstGeom prst="rect">
            <a:avLst/>
          </a:prstGeom>
        </p:spPr>
      </p:pic>
      <p:pic>
        <p:nvPicPr>
          <p:cNvPr id="25" name="Imagem 24">
            <a:extLst>
              <a:ext uri="{FF2B5EF4-FFF2-40B4-BE49-F238E27FC236}">
                <a16:creationId xmlns:a16="http://schemas.microsoft.com/office/drawing/2014/main" id="{3D6B1B5F-3E3D-4442-9511-D98BFD835FE8}"/>
              </a:ext>
            </a:extLst>
          </p:cNvPr>
          <p:cNvPicPr>
            <a:picLocks noChangeAspect="1"/>
          </p:cNvPicPr>
          <p:nvPr/>
        </p:nvPicPr>
        <p:blipFill rotWithShape="1">
          <a:blip r:embed="rId11"/>
          <a:srcRect l="28139" t="15552" r="29303" b="7704"/>
          <a:stretch/>
        </p:blipFill>
        <p:spPr>
          <a:xfrm>
            <a:off x="6473952" y="2675822"/>
            <a:ext cx="1220521" cy="1467293"/>
          </a:xfrm>
          <a:prstGeom prst="rect">
            <a:avLst/>
          </a:prstGeom>
        </p:spPr>
      </p:pic>
    </p:spTree>
    <p:extLst>
      <p:ext uri="{BB962C8B-B14F-4D97-AF65-F5344CB8AC3E}">
        <p14:creationId xmlns:p14="http://schemas.microsoft.com/office/powerpoint/2010/main" val="680624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402838248"/>
              </p:ext>
            </p:extLst>
          </p:nvPr>
        </p:nvGraphicFramePr>
        <p:xfrm>
          <a:off x="54864" y="1331410"/>
          <a:ext cx="9034272" cy="4934268"/>
        </p:xfrm>
        <a:graphic>
          <a:graphicData uri="http://schemas.openxmlformats.org/drawingml/2006/table">
            <a:tbl>
              <a:tblPr bandRow="1">
                <a:tableStyleId>{5C22544A-7EE6-4342-B048-85BDC9FD1C3A}</a:tableStyleId>
              </a:tblPr>
              <a:tblGrid>
                <a:gridCol w="1610956">
                  <a:extLst>
                    <a:ext uri="{9D8B030D-6E8A-4147-A177-3AD203B41FA5}">
                      <a16:colId xmlns:a16="http://schemas.microsoft.com/office/drawing/2014/main" val="989541651"/>
                    </a:ext>
                  </a:extLst>
                </a:gridCol>
                <a:gridCol w="2936815">
                  <a:extLst>
                    <a:ext uri="{9D8B030D-6E8A-4147-A177-3AD203B41FA5}">
                      <a16:colId xmlns:a16="http://schemas.microsoft.com/office/drawing/2014/main" val="1176063079"/>
                    </a:ext>
                  </a:extLst>
                </a:gridCol>
                <a:gridCol w="2563709">
                  <a:extLst>
                    <a:ext uri="{9D8B030D-6E8A-4147-A177-3AD203B41FA5}">
                      <a16:colId xmlns:a16="http://schemas.microsoft.com/office/drawing/2014/main" val="3460335747"/>
                    </a:ext>
                  </a:extLst>
                </a:gridCol>
                <a:gridCol w="1922792">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System-</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MEA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260000">
                <a:tc>
                  <a:txBody>
                    <a:bodyPr/>
                    <a:lstStyle/>
                    <a:p>
                      <a:pPr algn="ctr">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PE National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Policy</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Focus</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t>to mainstream the principles and practice of inclusive methodologies within physical education to students, parents, and members of the wider community.</a:t>
                      </a:r>
                      <a:r>
                        <a:rPr lang="en-US" sz="1600" dirty="0"/>
                        <a:t>” (P.32)</a:t>
                      </a:r>
                    </a:p>
                    <a:p>
                      <a:pPr algn="l">
                        <a:lnSpc>
                          <a:spcPct val="107000"/>
                        </a:lnSpc>
                        <a:spcAft>
                          <a:spcPts val="0"/>
                        </a:spcAft>
                      </a:pPr>
                      <a:endParaRPr lang="en-US" sz="1600" dirty="0"/>
                    </a:p>
                    <a:p>
                      <a:pPr algn="l">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t>Policy implementation, and the delivery of QPE, should be supported by clear systems for monitoring and quality assurance, accompanied by support systems that assist teachers and schools in developing strengths and addressing weaknesses</a:t>
                      </a:r>
                      <a:r>
                        <a:rPr lang="en-US" sz="1600" dirty="0"/>
                        <a:t>.” (p.46)</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all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youth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aligning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all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dimensions</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 national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policy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local, national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monitoring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evidence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cross-sector and cross-</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stakeholder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collaboration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Leverage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advocacy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towards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explicit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enactment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educational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policy</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standalone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preferably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integrated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perspective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MEA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the ECQ as a national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representation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explicit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policy</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components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extLst>
                  <a:ext uri="{0D108BD9-81ED-4DB2-BD59-A6C34878D82A}">
                    <a16:rowId xmlns:a16="http://schemas.microsoft.com/office/drawing/2014/main" val="3482238817"/>
                  </a:ext>
                </a:extLst>
              </a:tr>
            </a:tbl>
          </a:graphicData>
        </a:graphic>
      </p:graphicFrame>
    </p:spTree>
    <p:extLst>
      <p:ext uri="{BB962C8B-B14F-4D97-AF65-F5344CB8AC3E}">
        <p14:creationId xmlns:p14="http://schemas.microsoft.com/office/powerpoint/2010/main" val="892950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1193215106"/>
              </p:ext>
            </p:extLst>
          </p:nvPr>
        </p:nvGraphicFramePr>
        <p:xfrm>
          <a:off x="54864" y="1331410"/>
          <a:ext cx="9034272" cy="5456111"/>
        </p:xfrm>
        <a:graphic>
          <a:graphicData uri="http://schemas.openxmlformats.org/drawingml/2006/table">
            <a:tbl>
              <a:tblPr bandRow="1">
                <a:tableStyleId>{5C22544A-7EE6-4342-B048-85BDC9FD1C3A}</a:tableStyleId>
              </a:tblPr>
              <a:tblGrid>
                <a:gridCol w="1610956">
                  <a:extLst>
                    <a:ext uri="{9D8B030D-6E8A-4147-A177-3AD203B41FA5}">
                      <a16:colId xmlns:a16="http://schemas.microsoft.com/office/drawing/2014/main" val="989541651"/>
                    </a:ext>
                  </a:extLst>
                </a:gridCol>
                <a:gridCol w="1555845">
                  <a:extLst>
                    <a:ext uri="{9D8B030D-6E8A-4147-A177-3AD203B41FA5}">
                      <a16:colId xmlns:a16="http://schemas.microsoft.com/office/drawing/2014/main" val="1176063079"/>
                    </a:ext>
                  </a:extLst>
                </a:gridCol>
                <a:gridCol w="3258879">
                  <a:extLst>
                    <a:ext uri="{9D8B030D-6E8A-4147-A177-3AD203B41FA5}">
                      <a16:colId xmlns:a16="http://schemas.microsoft.com/office/drawing/2014/main" val="3460335747"/>
                    </a:ext>
                  </a:extLst>
                </a:gridCol>
                <a:gridCol w="2608592">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System-</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MEA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176309">
                <a:tc>
                  <a:txBody>
                    <a:bodyPr/>
                    <a:lstStyle/>
                    <a:p>
                      <a:pPr algn="ctr">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Flexibility</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effectLst/>
                          <a:latin typeface="Calibri" panose="020F0502020204030204" pitchFamily="34" charset="0"/>
                          <a:ea typeface="Calibri" panose="020F0502020204030204" pitchFamily="34" charset="0"/>
                          <a:cs typeface="Times New Roman" panose="02020603050405020304" pitchFamily="18" charset="0"/>
                        </a:rPr>
                        <a:t>QPE provides a wide range of learning contexts and environments which require resource and creativity from learners, as well as the ability to work both independently and collaboratively</a:t>
                      </a:r>
                      <a:r>
                        <a:rPr lang="en-US" sz="1600" dirty="0">
                          <a:effectLst/>
                          <a:latin typeface="Calibri" panose="020F0502020204030204" pitchFamily="34" charset="0"/>
                          <a:ea typeface="Calibri" panose="020F0502020204030204" pitchFamily="34" charset="0"/>
                          <a:cs typeface="Times New Roman" panose="02020603050405020304" pitchFamily="18" charset="0"/>
                        </a:rPr>
                        <a:t>.” (p.42)</a:t>
                      </a: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holistic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integrated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flexible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focusing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Physical Education, School Sports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Other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Forms</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Physical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structured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protected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meaningful</a:t>
                      </a:r>
                      <a:r>
                        <a:rPr lang="pt-PT" sz="1600" dirty="0">
                          <a:effectLst/>
                          <a:latin typeface="Calibri" panose="020F0502020204030204" pitchFamily="34" charset="0"/>
                          <a:ea typeface="Calibri" panose="020F0502020204030204" pitchFamily="34" charset="0"/>
                          <a:cs typeface="Times New Roman" panose="02020603050405020304" pitchFamily="18" charset="0"/>
                        </a:rPr>
                        <a:t> School-</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Physical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Support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multi-stakeholder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evidence-informed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discussions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decision-making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positioning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national Education.</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TIM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integration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upon</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good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practices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dissemination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scaling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sites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settings</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need</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direct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improvement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MEA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the ECQ as a national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representation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the curriculum (PE, SS, OFPA)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multiple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components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subject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designation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contents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time,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Assessment – NELAS –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pedagogical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principles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MEA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aggregated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local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realities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through</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TIM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results</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integration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data from ESQ, EPQ,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EuLAS</a:t>
                      </a:r>
                      <a:r>
                        <a:rPr lang="pt-PT" sz="1600" dirty="0">
                          <a:effectLst/>
                          <a:latin typeface="Calibri" panose="020F0502020204030204" pitchFamily="34" charset="0"/>
                          <a:ea typeface="Calibri" panose="020F0502020204030204" pitchFamily="34" charset="0"/>
                          <a:cs typeface="Times New Roman" panose="02020603050405020304" pitchFamily="18" charset="0"/>
                        </a:rPr>
                        <a:t>-T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policy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enactment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national,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extLst>
                  <a:ext uri="{0D108BD9-81ED-4DB2-BD59-A6C34878D82A}">
                    <a16:rowId xmlns:a16="http://schemas.microsoft.com/office/drawing/2014/main" val="1442758699"/>
                  </a:ext>
                </a:extLst>
              </a:tr>
            </a:tbl>
          </a:graphicData>
        </a:graphic>
      </p:graphicFrame>
    </p:spTree>
    <p:extLst>
      <p:ext uri="{BB962C8B-B14F-4D97-AF65-F5344CB8AC3E}">
        <p14:creationId xmlns:p14="http://schemas.microsoft.com/office/powerpoint/2010/main" val="3830610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840007380"/>
              </p:ext>
            </p:extLst>
          </p:nvPr>
        </p:nvGraphicFramePr>
        <p:xfrm>
          <a:off x="0" y="1259960"/>
          <a:ext cx="9144000" cy="5625149"/>
        </p:xfrm>
        <a:graphic>
          <a:graphicData uri="http://schemas.openxmlformats.org/drawingml/2006/table">
            <a:tbl>
              <a:tblPr bandRow="1">
                <a:tableStyleId>{5C22544A-7EE6-4342-B048-85BDC9FD1C3A}</a:tableStyleId>
              </a:tblPr>
              <a:tblGrid>
                <a:gridCol w="1569486">
                  <a:extLst>
                    <a:ext uri="{9D8B030D-6E8A-4147-A177-3AD203B41FA5}">
                      <a16:colId xmlns:a16="http://schemas.microsoft.com/office/drawing/2014/main" val="989541651"/>
                    </a:ext>
                  </a:extLst>
                </a:gridCol>
                <a:gridCol w="984695">
                  <a:extLst>
                    <a:ext uri="{9D8B030D-6E8A-4147-A177-3AD203B41FA5}">
                      <a16:colId xmlns:a16="http://schemas.microsoft.com/office/drawing/2014/main" val="1176063079"/>
                    </a:ext>
                  </a:extLst>
                </a:gridCol>
                <a:gridCol w="3485112">
                  <a:extLst>
                    <a:ext uri="{9D8B030D-6E8A-4147-A177-3AD203B41FA5}">
                      <a16:colId xmlns:a16="http://schemas.microsoft.com/office/drawing/2014/main" val="3460335747"/>
                    </a:ext>
                  </a:extLst>
                </a:gridCol>
                <a:gridCol w="3104707">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System-</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MEA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176309">
                <a:tc>
                  <a:txBody>
                    <a:bodyPr/>
                    <a:lstStyle/>
                    <a:p>
                      <a:pPr algn="ctr">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Education</a:t>
                      </a:r>
                    </a:p>
                  </a:txBody>
                  <a:tcPr marL="35259" marR="35259" marT="0" marB="0"/>
                </a:tc>
                <a:tc rowSpan="2">
                  <a:txBody>
                    <a:bodyPr/>
                    <a:lstStyle/>
                    <a:p>
                      <a:pPr algn="l">
                        <a:lnSpc>
                          <a:spcPct val="107000"/>
                        </a:lnSpc>
                        <a:spcAft>
                          <a:spcPts val="0"/>
                        </a:spcAft>
                      </a:pPr>
                      <a:r>
                        <a:rPr lang="pt-PT"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i="1" dirty="0"/>
                        <a:t>As the provision of QPE depends on well-qualified educators, responsible authorities should undertake punctual reviews of systems of QPETE as a policy priority</a:t>
                      </a:r>
                      <a:r>
                        <a:rPr lang="en-US" sz="1400" dirty="0"/>
                        <a:t>.” (p.50)</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5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500" dirty="0">
                          <a:effectLst/>
                          <a:latin typeface="Calibri" panose="020F0502020204030204" pitchFamily="34" charset="0"/>
                          <a:ea typeface="Calibri" panose="020F0502020204030204" pitchFamily="34" charset="0"/>
                          <a:cs typeface="Times New Roman" panose="02020603050405020304" pitchFamily="18" charset="0"/>
                        </a:rPr>
                        <a:t> that QPE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directly</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provided</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by</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qualified</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specialists</a:t>
                      </a:r>
                      <a:r>
                        <a:rPr lang="pt-PT" sz="1500" dirty="0">
                          <a:effectLst/>
                          <a:latin typeface="Calibri" panose="020F0502020204030204" pitchFamily="34" charset="0"/>
                          <a:ea typeface="Calibri" panose="020F0502020204030204" pitchFamily="34" charset="0"/>
                          <a:cs typeface="Times New Roman" panose="02020603050405020304" pitchFamily="18" charset="0"/>
                        </a:rPr>
                        <a:t> in 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capable</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accountable</a:t>
                      </a:r>
                      <a:r>
                        <a:rPr lang="pt-PT" sz="15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professional</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throughout</a:t>
                      </a:r>
                      <a:r>
                        <a:rPr lang="pt-PT" sz="15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teaching</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careers</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5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relationships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between</a:t>
                      </a:r>
                      <a:r>
                        <a:rPr lang="pt-PT" sz="1500" dirty="0">
                          <a:effectLst/>
                          <a:latin typeface="Calibri" panose="020F0502020204030204" pitchFamily="34" charset="0"/>
                          <a:ea typeface="Calibri" panose="020F0502020204030204" pitchFamily="34" charset="0"/>
                          <a:cs typeface="Times New Roman" panose="02020603050405020304" pitchFamily="18" charset="0"/>
                        </a:rPr>
                        <a:t> QPE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the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specialists</a:t>
                      </a:r>
                      <a:r>
                        <a:rPr lang="pt-PT" sz="1500" dirty="0">
                          <a:effectLst/>
                          <a:latin typeface="Calibri" panose="020F0502020204030204" pitchFamily="34" charset="0"/>
                          <a:ea typeface="Calibri" panose="020F0502020204030204" pitchFamily="34" charset="0"/>
                          <a:cs typeface="Times New Roman" panose="02020603050405020304" pitchFamily="18" charset="0"/>
                        </a:rPr>
                        <a:t> to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act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upon</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professional</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issues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affecting</a:t>
                      </a:r>
                      <a:r>
                        <a:rPr lang="pt-PT" sz="1500" dirty="0">
                          <a:effectLst/>
                          <a:latin typeface="Calibri" panose="020F0502020204030204" pitchFamily="34" charset="0"/>
                          <a:ea typeface="Calibri" panose="020F0502020204030204" pitchFamily="34" charset="0"/>
                          <a:cs typeface="Times New Roman" panose="02020603050405020304" pitchFamily="18" charset="0"/>
                        </a:rPr>
                        <a:t> 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specialists</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pPr>
                      <a:r>
                        <a:rPr lang="pt-PT" sz="1500" dirty="0">
                          <a:effectLst/>
                          <a:latin typeface="Calibri" panose="020F0502020204030204" pitchFamily="34" charset="0"/>
                          <a:ea typeface="Calibri" panose="020F0502020204030204" pitchFamily="34" charset="0"/>
                          <a:cs typeface="Times New Roman" panose="02020603050405020304" pitchFamily="18" charset="0"/>
                        </a:rPr>
                        <a:t>MEA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in the ECQ as a national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representation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the QPETE continuum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initial</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induction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continuous</a:t>
                      </a:r>
                      <a:r>
                        <a:rPr lang="pt-PT" sz="1500" dirty="0">
                          <a:effectLst/>
                          <a:latin typeface="Calibri" panose="020F0502020204030204" pitchFamily="34" charset="0"/>
                          <a:ea typeface="Calibri" panose="020F0502020204030204" pitchFamily="34" charset="0"/>
                          <a:cs typeface="Times New Roman" panose="02020603050405020304" pitchFamily="18" charset="0"/>
                        </a:rPr>
                        <a:t>) with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regards</a:t>
                      </a:r>
                      <a:r>
                        <a:rPr lang="pt-PT" sz="1500" dirty="0">
                          <a:effectLst/>
                          <a:latin typeface="Calibri" panose="020F0502020204030204" pitchFamily="34" charset="0"/>
                          <a:ea typeface="Calibri" panose="020F0502020204030204" pitchFamily="34" charset="0"/>
                          <a:cs typeface="Times New Roman" panose="02020603050405020304" pitchFamily="18" charset="0"/>
                        </a:rPr>
                        <a:t> to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its</a:t>
                      </a:r>
                      <a:r>
                        <a:rPr lang="pt-PT" sz="1500" dirty="0">
                          <a:effectLst/>
                          <a:latin typeface="Calibri" panose="020F0502020204030204" pitchFamily="34" charset="0"/>
                          <a:ea typeface="Calibri" panose="020F0502020204030204" pitchFamily="34" charset="0"/>
                          <a:cs typeface="Times New Roman" panose="02020603050405020304" pitchFamily="18" charset="0"/>
                        </a:rPr>
                        <a:t> 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specialism</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qualification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pathway</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professional</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structures</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provision</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extLst>
                  <a:ext uri="{0D108BD9-81ED-4DB2-BD59-A6C34878D82A}">
                    <a16:rowId xmlns:a16="http://schemas.microsoft.com/office/drawing/2014/main" val="3314946108"/>
                  </a:ext>
                </a:extLst>
              </a:tr>
              <a:tr h="176309">
                <a:tc>
                  <a:txBody>
                    <a:bodyPr/>
                    <a:lstStyle/>
                    <a:p>
                      <a:pPr algn="ctr">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vMerge="1">
                  <a:txBody>
                    <a:bodyPr/>
                    <a:lstStyle/>
                    <a:p>
                      <a:pPr algn="l">
                        <a:lnSpc>
                          <a:spcPct val="107000"/>
                        </a:lnSpc>
                        <a:spcAft>
                          <a:spcPts val="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5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500" dirty="0">
                          <a:effectLst/>
                          <a:latin typeface="Calibri" panose="020F0502020204030204" pitchFamily="34" charset="0"/>
                          <a:ea typeface="Calibri" panose="020F0502020204030204" pitchFamily="34" charset="0"/>
                          <a:cs typeface="Times New Roman" panose="02020603050405020304" pitchFamily="18" charset="0"/>
                        </a:rPr>
                        <a:t> a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balanced</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demographic</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representation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the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least</a:t>
                      </a:r>
                      <a:r>
                        <a:rPr lang="pt-PT" sz="1500" dirty="0">
                          <a:effectLst/>
                          <a:latin typeface="Calibri" panose="020F0502020204030204" pitchFamily="34" charset="0"/>
                          <a:ea typeface="Calibri" panose="020F0502020204030204" pitchFamily="34" charset="0"/>
                          <a:cs typeface="Times New Roman" panose="02020603050405020304" pitchFamily="18" charset="0"/>
                        </a:rPr>
                        <a:t> in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terms</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age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gender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but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also</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500" dirty="0">
                          <a:effectLst/>
                          <a:latin typeface="Calibri" panose="020F0502020204030204" pitchFamily="34" charset="0"/>
                          <a:ea typeface="Calibri" panose="020F0502020204030204" pitchFamily="34" charset="0"/>
                          <a:cs typeface="Times New Roman" panose="02020603050405020304" pitchFamily="18" charset="0"/>
                        </a:rPr>
                        <a:t> to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other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sociodemographic</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factors</a:t>
                      </a:r>
                      <a:r>
                        <a:rPr lang="pt-PT" sz="1500" dirty="0">
                          <a:effectLst/>
                          <a:latin typeface="Calibri" panose="020F0502020204030204" pitchFamily="34" charset="0"/>
                          <a:ea typeface="Calibri" panose="020F0502020204030204" pitchFamily="34" charset="0"/>
                          <a:cs typeface="Times New Roman" panose="02020603050405020304" pitchFamily="18" charset="0"/>
                        </a:rPr>
                        <a:t> as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culturally</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relevant</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5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pt-PT" sz="15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presence</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update</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data on the 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towards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identifying</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acting</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upon</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absence</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outdate</a:t>
                      </a:r>
                      <a:r>
                        <a:rPr lang="pt-PT" sz="1500" dirty="0">
                          <a:effectLst/>
                          <a:latin typeface="Calibri" panose="020F0502020204030204" pitchFamily="34" charset="0"/>
                          <a:ea typeface="Calibri" panose="020F0502020204030204" pitchFamily="34" charset="0"/>
                          <a:cs typeface="Times New Roman" panose="02020603050405020304" pitchFamily="18" charset="0"/>
                        </a:rPr>
                        <a:t> data,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critically</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about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imbalances</a:t>
                      </a:r>
                      <a:r>
                        <a:rPr lang="pt-PT" sz="1500" dirty="0">
                          <a:effectLst/>
                          <a:latin typeface="Calibri" panose="020F0502020204030204" pitchFamily="34" charset="0"/>
                          <a:ea typeface="Calibri" panose="020F0502020204030204" pitchFamily="34" charset="0"/>
                          <a:cs typeface="Times New Roman" panose="02020603050405020304" pitchFamily="18" charset="0"/>
                        </a:rPr>
                        <a:t> that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compromise</a:t>
                      </a:r>
                      <a:r>
                        <a:rPr lang="pt-PT" sz="1500" dirty="0">
                          <a:effectLst/>
                          <a:latin typeface="Calibri" panose="020F0502020204030204" pitchFamily="34" charset="0"/>
                          <a:ea typeface="Calibri" panose="020F0502020204030204" pitchFamily="34" charset="0"/>
                          <a:cs typeface="Times New Roman" panose="02020603050405020304" pitchFamily="18" charset="0"/>
                        </a:rPr>
                        <a:t> the QPE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sustainability</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pPr>
                      <a:r>
                        <a:rPr lang="pt-PT" sz="1500" dirty="0">
                          <a:effectLst/>
                          <a:latin typeface="Calibri" panose="020F0502020204030204" pitchFamily="34" charset="0"/>
                          <a:ea typeface="Calibri" panose="020F0502020204030204" pitchFamily="34" charset="0"/>
                          <a:cs typeface="Times New Roman" panose="02020603050405020304" pitchFamily="18" charset="0"/>
                        </a:rPr>
                        <a:t>MEA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in the ECQ as a national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representation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the total 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specialists</a:t>
                      </a:r>
                      <a:r>
                        <a:rPr lang="pt-PT" sz="15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sociodemographic</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5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500" dirty="0">
                          <a:effectLst/>
                          <a:latin typeface="Calibri" panose="020F0502020204030204" pitchFamily="34" charset="0"/>
                          <a:ea typeface="Calibri" panose="020F0502020204030204" pitchFamily="34" charset="0"/>
                          <a:cs typeface="Times New Roman" panose="02020603050405020304" pitchFamily="18" charset="0"/>
                        </a:rPr>
                        <a:t>MEA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500" dirty="0">
                          <a:effectLst/>
                          <a:latin typeface="Calibri" panose="020F0502020204030204" pitchFamily="34" charset="0"/>
                          <a:ea typeface="Calibri" panose="020F0502020204030204" pitchFamily="34" charset="0"/>
                          <a:cs typeface="Times New Roman" panose="02020603050405020304" pitchFamily="18" charset="0"/>
                        </a:rPr>
                        <a:t> as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aggregated</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local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realities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through</a:t>
                      </a:r>
                      <a:r>
                        <a:rPr lang="pt-PT" sz="1500" dirty="0">
                          <a:effectLst/>
                          <a:latin typeface="Calibri" panose="020F0502020204030204" pitchFamily="34" charset="0"/>
                          <a:ea typeface="Calibri" panose="020F0502020204030204" pitchFamily="34" charset="0"/>
                          <a:cs typeface="Times New Roman" panose="02020603050405020304" pitchFamily="18" charset="0"/>
                        </a:rPr>
                        <a:t> the TIM data from the ESQ for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5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5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500" dirty="0">
                          <a:effectLst/>
                          <a:latin typeface="Calibri" panose="020F0502020204030204" pitchFamily="34" charset="0"/>
                          <a:ea typeface="Calibri" panose="020F0502020204030204" pitchFamily="34" charset="0"/>
                          <a:cs typeface="Times New Roman" panose="02020603050405020304" pitchFamily="18" charset="0"/>
                        </a:rPr>
                        <a:t>, national, and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levels</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500" dirty="0">
                          <a:effectLst/>
                          <a:latin typeface="Calibri" panose="020F0502020204030204" pitchFamily="34" charset="0"/>
                          <a:ea typeface="Calibri" panose="020F0502020204030204" pitchFamily="34" charset="0"/>
                          <a:cs typeface="Times New Roman" panose="02020603050405020304" pitchFamily="18" charset="0"/>
                        </a:rPr>
                        <a:t> to the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500" dirty="0">
                          <a:effectLst/>
                          <a:latin typeface="Calibri" panose="020F0502020204030204" pitchFamily="34" charset="0"/>
                          <a:ea typeface="Calibri" panose="020F0502020204030204" pitchFamily="34" charset="0"/>
                          <a:cs typeface="Times New Roman" panose="02020603050405020304" pitchFamily="18" charset="0"/>
                        </a:rPr>
                        <a:t> </a:t>
                      </a:r>
                      <a:r>
                        <a:rPr lang="pt-PT" sz="15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5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extLst>
                  <a:ext uri="{0D108BD9-81ED-4DB2-BD59-A6C34878D82A}">
                    <a16:rowId xmlns:a16="http://schemas.microsoft.com/office/drawing/2014/main" val="628597045"/>
                  </a:ext>
                </a:extLst>
              </a:tr>
            </a:tbl>
          </a:graphicData>
        </a:graphic>
      </p:graphicFrame>
    </p:spTree>
    <p:extLst>
      <p:ext uri="{BB962C8B-B14F-4D97-AF65-F5344CB8AC3E}">
        <p14:creationId xmlns:p14="http://schemas.microsoft.com/office/powerpoint/2010/main" val="62417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877315069"/>
              </p:ext>
            </p:extLst>
          </p:nvPr>
        </p:nvGraphicFramePr>
        <p:xfrm>
          <a:off x="54864" y="1331410"/>
          <a:ext cx="9034272" cy="4151504"/>
        </p:xfrm>
        <a:graphic>
          <a:graphicData uri="http://schemas.openxmlformats.org/drawingml/2006/table">
            <a:tbl>
              <a:tblPr bandRow="1">
                <a:tableStyleId>{5C22544A-7EE6-4342-B048-85BDC9FD1C3A}</a:tableStyleId>
              </a:tblPr>
              <a:tblGrid>
                <a:gridCol w="1550652">
                  <a:extLst>
                    <a:ext uri="{9D8B030D-6E8A-4147-A177-3AD203B41FA5}">
                      <a16:colId xmlns:a16="http://schemas.microsoft.com/office/drawing/2014/main" val="989541651"/>
                    </a:ext>
                  </a:extLst>
                </a:gridCol>
                <a:gridCol w="2137144">
                  <a:extLst>
                    <a:ext uri="{9D8B030D-6E8A-4147-A177-3AD203B41FA5}">
                      <a16:colId xmlns:a16="http://schemas.microsoft.com/office/drawing/2014/main" val="1176063079"/>
                    </a:ext>
                  </a:extLst>
                </a:gridCol>
                <a:gridCol w="2945219">
                  <a:extLst>
                    <a:ext uri="{9D8B030D-6E8A-4147-A177-3AD203B41FA5}">
                      <a16:colId xmlns:a16="http://schemas.microsoft.com/office/drawing/2014/main" val="3460335747"/>
                    </a:ext>
                  </a:extLst>
                </a:gridCol>
                <a:gridCol w="2401257">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System-</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MEA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176308">
                <a:tc>
                  <a:txBody>
                    <a:bodyPr/>
                    <a:lstStyle/>
                    <a:p>
                      <a:pPr algn="ctr">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Facilities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Equipments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Resources</a:t>
                      </a: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t>The provision of QPE requires material resources, and appropriate technical support, to ensure access to physical education for all pupils, including those with disabilities, and those with specific religious requirements</a:t>
                      </a:r>
                      <a:r>
                        <a:rPr lang="en-US" sz="1600" dirty="0"/>
                        <a:t>.” (p.54)</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appropriate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maintenance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structural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fully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meaningfully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develop</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PE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contents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principles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aims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upon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compromised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PE curriculum areas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pupil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PE,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insuficiencies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deficiencies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national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PT" sz="1600" dirty="0">
                          <a:effectLst/>
                          <a:latin typeface="Calibri" panose="020F0502020204030204" pitchFamily="34" charset="0"/>
                          <a:ea typeface="Calibri" panose="020F0502020204030204" pitchFamily="34" charset="0"/>
                          <a:cs typeface="Times New Roman" panose="02020603050405020304" pitchFamily="18" charset="0"/>
                        </a:rPr>
                        <a:t>MEA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aggregated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local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realities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through</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TIM data from the ESQ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national,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overall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extLst>
                  <a:ext uri="{0D108BD9-81ED-4DB2-BD59-A6C34878D82A}">
                    <a16:rowId xmlns:a16="http://schemas.microsoft.com/office/drawing/2014/main" val="1180103866"/>
                  </a:ext>
                </a:extLst>
              </a:tr>
            </a:tbl>
          </a:graphicData>
        </a:graphic>
      </p:graphicFrame>
    </p:spTree>
    <p:extLst>
      <p:ext uri="{BB962C8B-B14F-4D97-AF65-F5344CB8AC3E}">
        <p14:creationId xmlns:p14="http://schemas.microsoft.com/office/powerpoint/2010/main" val="272266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449635398"/>
              </p:ext>
            </p:extLst>
          </p:nvPr>
        </p:nvGraphicFramePr>
        <p:xfrm>
          <a:off x="54864" y="1331410"/>
          <a:ext cx="9034272" cy="4412425"/>
        </p:xfrm>
        <a:graphic>
          <a:graphicData uri="http://schemas.openxmlformats.org/drawingml/2006/table">
            <a:tbl>
              <a:tblPr bandRow="1">
                <a:tableStyleId>{5C22544A-7EE6-4342-B048-85BDC9FD1C3A}</a:tableStyleId>
              </a:tblPr>
              <a:tblGrid>
                <a:gridCol w="1550652">
                  <a:extLst>
                    <a:ext uri="{9D8B030D-6E8A-4147-A177-3AD203B41FA5}">
                      <a16:colId xmlns:a16="http://schemas.microsoft.com/office/drawing/2014/main" val="989541651"/>
                    </a:ext>
                  </a:extLst>
                </a:gridCol>
                <a:gridCol w="2658140">
                  <a:extLst>
                    <a:ext uri="{9D8B030D-6E8A-4147-A177-3AD203B41FA5}">
                      <a16:colId xmlns:a16="http://schemas.microsoft.com/office/drawing/2014/main" val="1176063079"/>
                    </a:ext>
                  </a:extLst>
                </a:gridCol>
                <a:gridCol w="2860158">
                  <a:extLst>
                    <a:ext uri="{9D8B030D-6E8A-4147-A177-3AD203B41FA5}">
                      <a16:colId xmlns:a16="http://schemas.microsoft.com/office/drawing/2014/main" val="3460335747"/>
                    </a:ext>
                  </a:extLst>
                </a:gridCol>
                <a:gridCol w="1965322">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System-</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MEA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176309">
                <a:tc>
                  <a:txBody>
                    <a:bodyPr/>
                    <a:lstStyle/>
                    <a:p>
                      <a:pPr algn="ctr">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Community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Partnerships</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t>When considering the role of physical education in promoting engagement in healthy, active lifestyles through the life course, the development of partnerships – between schools and community-based sports organizations and clubs – is essential to accommodate broader life-long educational outcomes, including health and well-being, as well as personal and social development</a:t>
                      </a:r>
                      <a:r>
                        <a:rPr lang="en-US" sz="1600" dirty="0"/>
                        <a:t>.” (p.44)</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Maping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types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pt-PT" sz="1600" dirty="0">
                          <a:effectLst/>
                          <a:latin typeface="Calibri" panose="020F0502020204030204" pitchFamily="34" charset="0"/>
                          <a:ea typeface="Calibri" panose="020F0502020204030204" pitchFamily="34" charset="0"/>
                          <a:cs typeface="Times New Roman" panose="02020603050405020304" pitchFamily="18" charset="0"/>
                        </a:rPr>
                        <a:t> with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which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engage</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sustain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community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partnerships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improve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 with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regards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overall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Inform</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cross-</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stakeholder</a:t>
                      </a:r>
                      <a:r>
                        <a:rPr lang="pt-PT" sz="1600" dirty="0">
                          <a:effectLst/>
                          <a:latin typeface="Calibri" panose="020F0502020204030204" pitchFamily="34" charset="0"/>
                          <a:ea typeface="Calibri" panose="020F0502020204030204" pitchFamily="34" charset="0"/>
                          <a:cs typeface="Times New Roman" panose="02020603050405020304" pitchFamily="18" charset="0"/>
                        </a:rPr>
                        <a:t> dialogue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collaboration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QPE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addressing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areas that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pupil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PE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other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PA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PT" sz="1600" dirty="0">
                          <a:effectLst/>
                          <a:latin typeface="Calibri" panose="020F0502020204030204" pitchFamily="34" charset="0"/>
                          <a:ea typeface="Calibri" panose="020F0502020204030204" pitchFamily="34" charset="0"/>
                          <a:cs typeface="Times New Roman" panose="02020603050405020304" pitchFamily="18" charset="0"/>
                        </a:rPr>
                        <a:t>MEA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aggregated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local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realities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through</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TIM data from the ESQ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national,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public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private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partnerships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respective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a:t>
                      </a:r>
                    </a:p>
                  </a:txBody>
                  <a:tcPr marL="35259" marR="35259" marT="0" marB="0"/>
                </a:tc>
                <a:extLst>
                  <a:ext uri="{0D108BD9-81ED-4DB2-BD59-A6C34878D82A}">
                    <a16:rowId xmlns:a16="http://schemas.microsoft.com/office/drawing/2014/main" val="1255995215"/>
                  </a:ext>
                </a:extLst>
              </a:tr>
            </a:tbl>
          </a:graphicData>
        </a:graphic>
      </p:graphicFrame>
    </p:spTree>
    <p:extLst>
      <p:ext uri="{BB962C8B-B14F-4D97-AF65-F5344CB8AC3E}">
        <p14:creationId xmlns:p14="http://schemas.microsoft.com/office/powerpoint/2010/main" val="2595964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792675567"/>
              </p:ext>
            </p:extLst>
          </p:nvPr>
        </p:nvGraphicFramePr>
        <p:xfrm>
          <a:off x="294627" y="3307257"/>
          <a:ext cx="8721000" cy="892874"/>
        </p:xfrm>
        <a:graphic>
          <a:graphicData uri="http://schemas.openxmlformats.org/drawingml/2006/table">
            <a:tbl>
              <a:tblPr bandRow="1">
                <a:tableStyleId>{5C22544A-7EE6-4342-B048-85BDC9FD1C3A}</a:tableStyleId>
              </a:tblPr>
              <a:tblGrid>
                <a:gridCol w="8721000">
                  <a:extLst>
                    <a:ext uri="{9D8B030D-6E8A-4147-A177-3AD203B41FA5}">
                      <a16:colId xmlns:a16="http://schemas.microsoft.com/office/drawing/2014/main" val="989541651"/>
                    </a:ext>
                  </a:extLst>
                </a:gridCol>
              </a:tblGrid>
              <a:tr h="180376">
                <a:tc>
                  <a:txBody>
                    <a:bodyPr/>
                    <a:lstStyle/>
                    <a:p>
                      <a:pPr algn="ctr">
                        <a:lnSpc>
                          <a:spcPct val="107000"/>
                        </a:lnSpc>
                        <a:spcAft>
                          <a:spcPts val="0"/>
                        </a:spcAft>
                      </a:pPr>
                      <a:r>
                        <a:rPr lang="pt-PT" sz="2800" dirty="0" err="1">
                          <a:effectLst/>
                        </a:rPr>
                        <a:t>Coffee</a:t>
                      </a:r>
                      <a:r>
                        <a:rPr lang="pt-PT" sz="2800" dirty="0">
                          <a:effectLst/>
                        </a:rPr>
                        <a:t> Break </a:t>
                      </a:r>
                    </a:p>
                    <a:p>
                      <a:pPr algn="ctr">
                        <a:lnSpc>
                          <a:spcPct val="107000"/>
                        </a:lnSpc>
                        <a:spcAft>
                          <a:spcPts val="0"/>
                        </a:spcAft>
                      </a:pPr>
                      <a:r>
                        <a:rPr lang="pt-PT" sz="2800" dirty="0">
                          <a:effectLst/>
                        </a:rPr>
                        <a:t>(</a:t>
                      </a:r>
                      <a:r>
                        <a:rPr lang="pt-PT" sz="2800" dirty="0" err="1">
                          <a:effectLst/>
                        </a:rPr>
                        <a:t>10h50m</a:t>
                      </a:r>
                      <a:r>
                        <a:rPr lang="pt-PT" sz="2800" dirty="0">
                          <a:effectLst/>
                        </a:rPr>
                        <a:t> - </a:t>
                      </a:r>
                      <a:r>
                        <a:rPr lang="pt-PT" sz="2800" dirty="0" err="1">
                          <a:effectLst/>
                        </a:rPr>
                        <a:t>11h10m</a:t>
                      </a:r>
                      <a:r>
                        <a:rPr lang="pt-PT"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75507557"/>
                  </a:ext>
                </a:extLst>
              </a:tr>
            </a:tbl>
          </a:graphicData>
        </a:graphic>
      </p:graphicFrame>
    </p:spTree>
    <p:extLst>
      <p:ext uri="{BB962C8B-B14F-4D97-AF65-F5344CB8AC3E}">
        <p14:creationId xmlns:p14="http://schemas.microsoft.com/office/powerpoint/2010/main" val="248527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6" name="Rectângulo 14">
            <a:extLst>
              <a:ext uri="{FF2B5EF4-FFF2-40B4-BE49-F238E27FC236}">
                <a16:creationId xmlns:a16="http://schemas.microsoft.com/office/drawing/2014/main" id="{AEA11AFE-10BF-BF47-AAC0-F5EF5B515382}"/>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76B655BF-7243-2C4E-9D02-2B952B8407D3}"/>
              </a:ext>
            </a:extLst>
          </p:cNvPr>
          <p:cNvGraphicFramePr>
            <a:graphicFrameLocks noGrp="1"/>
          </p:cNvGraphicFramePr>
          <p:nvPr>
            <p:extLst>
              <p:ext uri="{D42A27DB-BD31-4B8C-83A1-F6EECF244321}">
                <p14:modId xmlns:p14="http://schemas.microsoft.com/office/powerpoint/2010/main" val="3400391208"/>
              </p:ext>
            </p:extLst>
          </p:nvPr>
        </p:nvGraphicFramePr>
        <p:xfrm>
          <a:off x="242138" y="2032234"/>
          <a:ext cx="8659724" cy="4322600"/>
        </p:xfrm>
        <a:graphic>
          <a:graphicData uri="http://schemas.openxmlformats.org/drawingml/2006/table">
            <a:tbl>
              <a:tblPr bandRow="1">
                <a:tableStyleId>{5C22544A-7EE6-4342-B048-85BDC9FD1C3A}</a:tableStyleId>
              </a:tblPr>
              <a:tblGrid>
                <a:gridCol w="8659724">
                  <a:extLst>
                    <a:ext uri="{9D8B030D-6E8A-4147-A177-3AD203B41FA5}">
                      <a16:colId xmlns:a16="http://schemas.microsoft.com/office/drawing/2014/main" val="4094636602"/>
                    </a:ext>
                  </a:extLst>
                </a:gridCol>
              </a:tblGrid>
              <a:tr h="689701">
                <a:tc>
                  <a:txBody>
                    <a:bodyPr/>
                    <a:lstStyle/>
                    <a:p>
                      <a:pPr marL="0" indent="0" algn="ctr">
                        <a:lnSpc>
                          <a:spcPct val="107000"/>
                        </a:lnSpc>
                        <a:spcAft>
                          <a:spcPts val="0"/>
                        </a:spcAft>
                        <a:buFont typeface="Arial" panose="020B0604020202020204" pitchFamily="34" charset="0"/>
                        <a:buNone/>
                      </a:pPr>
                      <a:r>
                        <a:rPr lang="en-GB" sz="2800" noProof="0" dirty="0">
                          <a:effectLst/>
                          <a:latin typeface="Calibri" panose="020F0502020204030204" pitchFamily="34" charset="0"/>
                          <a:ea typeface="Calibri" panose="020F0502020204030204" pitchFamily="34" charset="0"/>
                          <a:cs typeface="Times New Roman" panose="02020603050405020304" pitchFamily="18" charset="0"/>
                        </a:rPr>
                        <a:t>Meeting Organisation Items</a:t>
                      </a:r>
                    </a:p>
                  </a:txBody>
                  <a:tcPr marL="30847" marR="30847" marT="0" marB="0"/>
                </a:tc>
                <a:extLst>
                  <a:ext uri="{0D108BD9-81ED-4DB2-BD59-A6C34878D82A}">
                    <a16:rowId xmlns:a16="http://schemas.microsoft.com/office/drawing/2014/main" val="2424987517"/>
                  </a:ext>
                </a:extLst>
              </a:tr>
              <a:tr h="1587850">
                <a:tc>
                  <a:txBody>
                    <a:bodyPr/>
                    <a:lstStyle/>
                    <a:p>
                      <a:pPr marL="457200" indent="-457200" algn="l">
                        <a:lnSpc>
                          <a:spcPct val="107000"/>
                        </a:lnSpc>
                        <a:spcAft>
                          <a:spcPts val="1200"/>
                        </a:spcAft>
                        <a:buFont typeface="Arial" panose="020B0604020202020204" pitchFamily="34" charset="0"/>
                        <a:buChar char="•"/>
                      </a:pPr>
                      <a:r>
                        <a:rPr lang="en-GB" sz="2800" noProof="0" dirty="0">
                          <a:effectLst/>
                          <a:latin typeface="Calibri" panose="020F0502020204030204" pitchFamily="34" charset="0"/>
                          <a:ea typeface="Calibri" panose="020F0502020204030204" pitchFamily="34" charset="0"/>
                          <a:cs typeface="Times New Roman" panose="02020603050405020304" pitchFamily="18" charset="0"/>
                        </a:rPr>
                        <a:t>Partners apologies and participation procedures during  the on-line meeting</a:t>
                      </a:r>
                    </a:p>
                    <a:p>
                      <a:pPr marL="457200" indent="-457200" algn="l">
                        <a:lnSpc>
                          <a:spcPct val="107000"/>
                        </a:lnSpc>
                        <a:spcAft>
                          <a:spcPts val="1200"/>
                        </a:spcAft>
                        <a:buFont typeface="Arial" panose="020B0604020202020204" pitchFamily="34" charset="0"/>
                        <a:buChar char="•"/>
                      </a:pPr>
                      <a:r>
                        <a:rPr lang="en-GB" sz="2800" noProof="0" dirty="0">
                          <a:effectLst/>
                          <a:latin typeface="Calibri" panose="020F0502020204030204" pitchFamily="34" charset="0"/>
                          <a:ea typeface="Calibri" panose="020F0502020204030204" pitchFamily="34" charset="0"/>
                          <a:cs typeface="Times New Roman" panose="02020603050405020304" pitchFamily="18" charset="0"/>
                        </a:rPr>
                        <a:t>Information about video-recording </a:t>
                      </a:r>
                    </a:p>
                    <a:p>
                      <a:pPr marL="457200" indent="-457200" algn="l">
                        <a:lnSpc>
                          <a:spcPct val="107000"/>
                        </a:lnSpc>
                        <a:spcAft>
                          <a:spcPts val="1200"/>
                        </a:spcAft>
                        <a:buFont typeface="Arial" panose="020B0604020202020204" pitchFamily="34" charset="0"/>
                        <a:buChar char="•"/>
                      </a:pPr>
                      <a:r>
                        <a:rPr lang="en-GB" sz="2800" noProof="0" dirty="0">
                          <a:effectLst/>
                          <a:latin typeface="Calibri" panose="020F0502020204030204" pitchFamily="34" charset="0"/>
                          <a:ea typeface="Calibri" panose="020F0502020204030204" pitchFamily="34" charset="0"/>
                          <a:cs typeface="Times New Roman" panose="02020603050405020304" pitchFamily="18" charset="0"/>
                        </a:rPr>
                        <a:t>Short comment on different countries’ confinement and its’ implications for the </a:t>
                      </a:r>
                      <a:r>
                        <a:rPr lang="en-GB" sz="2800" noProof="0" dirty="0" err="1">
                          <a:effectLst/>
                          <a:latin typeface="Calibri" panose="020F0502020204030204" pitchFamily="34" charset="0"/>
                          <a:ea typeface="Calibri" panose="020F0502020204030204" pitchFamily="34" charset="0"/>
                          <a:cs typeface="Times New Roman" panose="02020603050405020304" pitchFamily="18" charset="0"/>
                        </a:rPr>
                        <a:t>EuPEO</a:t>
                      </a:r>
                      <a:r>
                        <a:rPr lang="en-GB" sz="2800" noProof="0" dirty="0">
                          <a:effectLst/>
                          <a:latin typeface="Calibri" panose="020F0502020204030204" pitchFamily="34" charset="0"/>
                          <a:ea typeface="Calibri" panose="020F0502020204030204" pitchFamily="34" charset="0"/>
                          <a:cs typeface="Times New Roman" panose="02020603050405020304" pitchFamily="18" charset="0"/>
                        </a:rPr>
                        <a:t> (contingency for September meeting and National MSE)</a:t>
                      </a:r>
                    </a:p>
                    <a:p>
                      <a:pPr marL="457200" indent="-457200" algn="l">
                        <a:lnSpc>
                          <a:spcPct val="107000"/>
                        </a:lnSpc>
                        <a:spcAft>
                          <a:spcPts val="1200"/>
                        </a:spcAft>
                        <a:buFont typeface="Arial" panose="020B0604020202020204" pitchFamily="34" charset="0"/>
                        <a:buChar char="•"/>
                      </a:pPr>
                      <a:r>
                        <a:rPr lang="en-GB" sz="2800" noProof="0" dirty="0">
                          <a:effectLst/>
                          <a:latin typeface="Calibri" panose="020F0502020204030204" pitchFamily="34" charset="0"/>
                          <a:ea typeface="Calibri" panose="020F0502020204030204" pitchFamily="34" charset="0"/>
                          <a:cs typeface="Times New Roman" panose="02020603050405020304" pitchFamily="18" charset="0"/>
                        </a:rPr>
                        <a:t>SNPEA’s situation in the </a:t>
                      </a:r>
                      <a:r>
                        <a:rPr lang="en-GB" sz="2800" noProof="0" dirty="0" err="1">
                          <a:effectLst/>
                          <a:latin typeface="Calibri" panose="020F0502020204030204" pitchFamily="34" charset="0"/>
                          <a:ea typeface="Calibri" panose="020F0502020204030204" pitchFamily="34" charset="0"/>
                          <a:cs typeface="Times New Roman" panose="02020603050405020304" pitchFamily="18" charset="0"/>
                        </a:rPr>
                        <a:t>EuPEO</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644309214"/>
                  </a:ext>
                </a:extLst>
              </a:tr>
            </a:tbl>
          </a:graphicData>
        </a:graphic>
      </p:graphicFrame>
    </p:spTree>
    <p:extLst>
      <p:ext uri="{BB962C8B-B14F-4D97-AF65-F5344CB8AC3E}">
        <p14:creationId xmlns:p14="http://schemas.microsoft.com/office/powerpoint/2010/main" val="2477929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568535865"/>
              </p:ext>
            </p:extLst>
          </p:nvPr>
        </p:nvGraphicFramePr>
        <p:xfrm>
          <a:off x="289817" y="2178026"/>
          <a:ext cx="8564365" cy="4214751"/>
        </p:xfrm>
        <a:graphic>
          <a:graphicData uri="http://schemas.openxmlformats.org/drawingml/2006/table">
            <a:tbl>
              <a:tblPr bandRow="1">
                <a:tableStyleId>{5C22544A-7EE6-4342-B048-85BDC9FD1C3A}</a:tableStyleId>
              </a:tblPr>
              <a:tblGrid>
                <a:gridCol w="8564365">
                  <a:extLst>
                    <a:ext uri="{9D8B030D-6E8A-4147-A177-3AD203B41FA5}">
                      <a16:colId xmlns:a16="http://schemas.microsoft.com/office/drawing/2014/main" val="989541651"/>
                    </a:ext>
                  </a:extLst>
                </a:gridCol>
              </a:tblGrid>
              <a:tr h="1286210">
                <a:tc>
                  <a:txBody>
                    <a:bodyPr/>
                    <a:lstStyle/>
                    <a:p>
                      <a:pPr algn="ctr">
                        <a:lnSpc>
                          <a:spcPct val="107000"/>
                        </a:lnSpc>
                        <a:spcAft>
                          <a:spcPts val="0"/>
                        </a:spcAft>
                      </a:pPr>
                      <a:r>
                        <a:rPr lang="en-GB" sz="2800" dirty="0">
                          <a:effectLst/>
                        </a:rPr>
                        <a:t>Item 7.</a:t>
                      </a:r>
                      <a:endParaRPr lang="pt-PT" sz="2800" dirty="0">
                        <a:effectLst/>
                      </a:endParaRPr>
                    </a:p>
                    <a:p>
                      <a:pPr algn="ctr">
                        <a:lnSpc>
                          <a:spcPct val="107000"/>
                        </a:lnSpc>
                        <a:spcAft>
                          <a:spcPts val="0"/>
                        </a:spcAft>
                      </a:pPr>
                      <a:r>
                        <a:rPr lang="en-GB" sz="2800" dirty="0" err="1">
                          <a:effectLst/>
                        </a:rPr>
                        <a:t>EuPEO</a:t>
                      </a:r>
                      <a:r>
                        <a:rPr lang="en-GB" sz="2800" dirty="0">
                          <a:effectLst/>
                        </a:rPr>
                        <a:t> </a:t>
                      </a:r>
                      <a:r>
                        <a:rPr lang="en-GB" sz="2800" dirty="0" err="1">
                          <a:effectLst/>
                        </a:rPr>
                        <a:t>IO4</a:t>
                      </a:r>
                      <a:r>
                        <a:rPr lang="en-GB" sz="2800" dirty="0">
                          <a:effectLst/>
                        </a:rPr>
                        <a:t> – TIM Evaluation – Part 1 </a:t>
                      </a:r>
                      <a:endParaRPr lang="pt-PT" sz="2800" dirty="0">
                        <a:effectLst/>
                      </a:endParaRPr>
                    </a:p>
                    <a:p>
                      <a:pPr algn="ctr">
                        <a:lnSpc>
                          <a:spcPct val="107000"/>
                        </a:lnSpc>
                        <a:spcAft>
                          <a:spcPts val="0"/>
                        </a:spcAft>
                      </a:pPr>
                      <a:r>
                        <a:rPr lang="pt-PT" sz="2800" dirty="0" err="1">
                          <a:effectLst/>
                        </a:rPr>
                        <a:t>11h10m-12h10m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831953191"/>
                  </a:ext>
                </a:extLst>
              </a:tr>
              <a:tr h="2865312">
                <a:tc>
                  <a:txBody>
                    <a:bodyPr/>
                    <a:lstStyle/>
                    <a:p>
                      <a:pPr algn="ctr">
                        <a:lnSpc>
                          <a:spcPct val="107000"/>
                        </a:lnSpc>
                        <a:spcAft>
                          <a:spcPts val="0"/>
                        </a:spcAft>
                      </a:pPr>
                      <a:r>
                        <a:rPr lang="en-GB" sz="2800" dirty="0" err="1">
                          <a:effectLst/>
                        </a:rPr>
                        <a:t>EuPEO</a:t>
                      </a:r>
                      <a:r>
                        <a:rPr lang="en-GB" sz="2800" dirty="0">
                          <a:effectLst/>
                        </a:rPr>
                        <a:t> Team Evaluation Review of TIM</a:t>
                      </a:r>
                      <a:endParaRPr lang="pt-PT" sz="2800" dirty="0">
                        <a:effectLst/>
                      </a:endParaRPr>
                    </a:p>
                    <a:p>
                      <a:pPr algn="ctr">
                        <a:lnSpc>
                          <a:spcPct val="107000"/>
                        </a:lnSpc>
                        <a:spcAft>
                          <a:spcPts val="0"/>
                        </a:spcAft>
                        <a:tabLst>
                          <a:tab pos="114935" algn="l"/>
                        </a:tabLst>
                      </a:pPr>
                      <a:r>
                        <a:rPr lang="en-GB" sz="2800" dirty="0">
                          <a:effectLst/>
                        </a:rPr>
                        <a:t>(All Partners)</a:t>
                      </a:r>
                    </a:p>
                    <a:p>
                      <a:pPr algn="ctr">
                        <a:lnSpc>
                          <a:spcPct val="107000"/>
                        </a:lnSpc>
                        <a:spcAft>
                          <a:spcPts val="0"/>
                        </a:spcAft>
                      </a:pPr>
                      <a:r>
                        <a:rPr lang="en-GB" sz="2800" dirty="0">
                          <a:effectLst/>
                        </a:rPr>
                        <a:t>TIM Evaluation:</a:t>
                      </a:r>
                      <a:endParaRPr lang="pt-PT" sz="2800" dirty="0">
                        <a:effectLst/>
                      </a:endParaRPr>
                    </a:p>
                    <a:p>
                      <a:pPr marL="342900" lvl="0" indent="-342900" algn="ctr">
                        <a:lnSpc>
                          <a:spcPct val="107000"/>
                        </a:lnSpc>
                        <a:spcAft>
                          <a:spcPts val="0"/>
                        </a:spcAft>
                        <a:buFont typeface="Calibri" panose="020F0502020204030204" pitchFamily="34" charset="0"/>
                        <a:buChar char="-"/>
                      </a:pPr>
                      <a:r>
                        <a:rPr lang="en-GB" sz="2800" dirty="0">
                          <a:effectLst/>
                        </a:rPr>
                        <a:t>Review and Discussion of Proposed Changes to </a:t>
                      </a:r>
                      <a:r>
                        <a:rPr lang="en-GB" sz="2800" dirty="0" err="1">
                          <a:effectLst/>
                        </a:rPr>
                        <a:t>EuPEO</a:t>
                      </a:r>
                      <a:r>
                        <a:rPr lang="en-GB" sz="2800" dirty="0">
                          <a:effectLst/>
                        </a:rPr>
                        <a:t> </a:t>
                      </a:r>
                      <a:r>
                        <a:rPr lang="en-GB" sz="2800" dirty="0" err="1">
                          <a:effectLst/>
                        </a:rPr>
                        <a:t>IO4</a:t>
                      </a:r>
                      <a:r>
                        <a:rPr lang="en-GB" sz="2800" dirty="0">
                          <a:effectLst/>
                        </a:rPr>
                        <a:t> – TIM</a:t>
                      </a:r>
                      <a:endParaRPr lang="pt-PT" sz="2800" dirty="0">
                        <a:effectLst/>
                      </a:endParaRPr>
                    </a:p>
                    <a:p>
                      <a:pPr marL="342900" lvl="0" indent="-342900" algn="ctr">
                        <a:lnSpc>
                          <a:spcPct val="107000"/>
                        </a:lnSpc>
                        <a:spcAft>
                          <a:spcPts val="0"/>
                        </a:spcAft>
                        <a:buFont typeface="Calibri" panose="020F0502020204030204" pitchFamily="34" charset="0"/>
                        <a:buChar char="-"/>
                      </a:pPr>
                      <a:r>
                        <a:rPr lang="en-GB" sz="2800" dirty="0">
                          <a:effectLst/>
                        </a:rPr>
                        <a:t>TIM </a:t>
                      </a:r>
                      <a:r>
                        <a:rPr lang="en-GB" sz="2800" dirty="0" err="1">
                          <a:effectLst/>
                        </a:rPr>
                        <a:t>QPE</a:t>
                      </a:r>
                      <a:r>
                        <a:rPr lang="en-GB" sz="2800" dirty="0">
                          <a:effectLst/>
                        </a:rPr>
                        <a:t> Framework Alignment</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4163808880"/>
                  </a:ext>
                </a:extLst>
              </a:tr>
            </a:tbl>
          </a:graphicData>
        </a:graphic>
      </p:graphicFrame>
      <p:sp>
        <p:nvSpPr>
          <p:cNvPr id="6" name="Rectângulo 14">
            <a:extLst>
              <a:ext uri="{FF2B5EF4-FFF2-40B4-BE49-F238E27FC236}">
                <a16:creationId xmlns:a16="http://schemas.microsoft.com/office/drawing/2014/main" id="{45357AAA-4F1E-457F-86D5-73254FB5F428}"/>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2350542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nvGraphicFramePr>
        <p:xfrm>
          <a:off x="460882" y="2320237"/>
          <a:ext cx="8409986" cy="3427728"/>
        </p:xfrm>
        <a:graphic>
          <a:graphicData uri="http://schemas.openxmlformats.org/drawingml/2006/table">
            <a:tbl>
              <a:tblPr bandRow="1">
                <a:tableStyleId>{5C22544A-7EE6-4342-B048-85BDC9FD1C3A}</a:tableStyleId>
              </a:tblPr>
              <a:tblGrid>
                <a:gridCol w="8409986">
                  <a:extLst>
                    <a:ext uri="{9D8B030D-6E8A-4147-A177-3AD203B41FA5}">
                      <a16:colId xmlns:a16="http://schemas.microsoft.com/office/drawing/2014/main" val="989541651"/>
                    </a:ext>
                  </a:extLst>
                </a:gridCol>
              </a:tblGrid>
              <a:tr h="1008411">
                <a:tc>
                  <a:txBody>
                    <a:bodyPr/>
                    <a:lstStyle/>
                    <a:p>
                      <a:pPr algn="ctr">
                        <a:lnSpc>
                          <a:spcPct val="107000"/>
                        </a:lnSpc>
                        <a:spcAft>
                          <a:spcPts val="0"/>
                        </a:spcAft>
                      </a:pPr>
                      <a:r>
                        <a:rPr lang="pt-PT" sz="2800" dirty="0">
                          <a:effectLst/>
                        </a:rPr>
                        <a:t>Item 6.</a:t>
                      </a:r>
                    </a:p>
                    <a:p>
                      <a:pPr algn="ctr">
                        <a:lnSpc>
                          <a:spcPct val="107000"/>
                        </a:lnSpc>
                        <a:spcAft>
                          <a:spcPts val="0"/>
                        </a:spcAft>
                      </a:pPr>
                      <a:r>
                        <a:rPr lang="pt-PT" sz="2800" dirty="0" err="1">
                          <a:effectLst/>
                        </a:rPr>
                        <a:t>EuPEO</a:t>
                      </a:r>
                      <a:r>
                        <a:rPr lang="pt-PT" sz="2800" dirty="0">
                          <a:effectLst/>
                        </a:rPr>
                        <a:t> IO4 – TIM </a:t>
                      </a:r>
                      <a:r>
                        <a:rPr lang="pt-PT" sz="2800" dirty="0" err="1">
                          <a:effectLst/>
                        </a:rPr>
                        <a:t>Evaluation</a:t>
                      </a:r>
                      <a:endParaRPr lang="pt-PT" sz="2800" dirty="0">
                        <a:effectLst/>
                      </a:endParaRPr>
                    </a:p>
                    <a:p>
                      <a:pPr marL="0" lvl="0" indent="0" algn="l">
                        <a:lnSpc>
                          <a:spcPct val="107000"/>
                        </a:lnSpc>
                        <a:spcAft>
                          <a:spcPts val="0"/>
                        </a:spcAft>
                        <a:buFont typeface="Calibri" panose="020F0502020204030204" pitchFamily="34" charset="0"/>
                        <a:buNone/>
                      </a:pPr>
                      <a:r>
                        <a:rPr lang="en-GB" sz="2800" i="1" dirty="0">
                          <a:effectLst/>
                        </a:rPr>
                        <a:t>Review and Discussion of Proposed Changes to </a:t>
                      </a:r>
                      <a:r>
                        <a:rPr lang="en-GB" sz="2800" i="1" dirty="0" err="1">
                          <a:effectLst/>
                        </a:rPr>
                        <a:t>EuPEO</a:t>
                      </a:r>
                      <a:r>
                        <a:rPr lang="en-GB" sz="2800" i="1" dirty="0">
                          <a:effectLst/>
                        </a:rPr>
                        <a:t> IO4 – TIM</a:t>
                      </a:r>
                      <a:endParaRPr lang="pt-PT" sz="2800" i="1" dirty="0">
                        <a:effectLst/>
                      </a:endParaRPr>
                    </a:p>
                  </a:txBody>
                  <a:tcPr marL="35259" marR="35259" marT="0" marB="0"/>
                </a:tc>
                <a:extLst>
                  <a:ext uri="{0D108BD9-81ED-4DB2-BD59-A6C34878D82A}">
                    <a16:rowId xmlns:a16="http://schemas.microsoft.com/office/drawing/2014/main" val="2769050582"/>
                  </a:ext>
                </a:extLst>
              </a:tr>
              <a:tr h="1621724">
                <a:tc>
                  <a:txBody>
                    <a:bodyPr/>
                    <a:lstStyle/>
                    <a:p>
                      <a:pPr algn="ctr">
                        <a:lnSpc>
                          <a:spcPct val="107000"/>
                        </a:lnSpc>
                        <a:spcAft>
                          <a:spcPts val="0"/>
                        </a:spcAft>
                      </a:pPr>
                      <a:r>
                        <a:rPr lang="pt-PT" sz="2800" dirty="0" err="1">
                          <a:effectLst/>
                          <a:latin typeface="Calibri" panose="020F0502020204030204" pitchFamily="34" charset="0"/>
                          <a:ea typeface="Calibri" panose="020F0502020204030204" pitchFamily="34" charset="0"/>
                          <a:cs typeface="Calibri" panose="020F0502020204030204" pitchFamily="34" charset="0"/>
                        </a:rPr>
                        <a:t>EuPEO</a:t>
                      </a:r>
                      <a:r>
                        <a:rPr lang="pt-PT" sz="2800" dirty="0">
                          <a:effectLst/>
                          <a:latin typeface="Calibri" panose="020F0502020204030204" pitchFamily="34" charset="0"/>
                          <a:ea typeface="Calibri" panose="020F0502020204030204" pitchFamily="34" charset="0"/>
                          <a:cs typeface="Calibri" panose="020F0502020204030204" pitchFamily="34" charset="0"/>
                        </a:rPr>
                        <a:t> TIM (Word </a:t>
                      </a:r>
                      <a:r>
                        <a:rPr lang="pt-PT" sz="2800" dirty="0" err="1">
                          <a:effectLst/>
                          <a:latin typeface="Calibri" panose="020F0502020204030204" pitchFamily="34" charset="0"/>
                          <a:ea typeface="Calibri" panose="020F0502020204030204" pitchFamily="34" charset="0"/>
                          <a:cs typeface="Calibri" panose="020F0502020204030204" pitchFamily="34" charset="0"/>
                        </a:rPr>
                        <a:t>document</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yellow</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highlights</a:t>
                      </a:r>
                      <a:r>
                        <a:rPr lang="pt-PT" sz="2800" dirty="0">
                          <a:effectLst/>
                          <a:latin typeface="Calibri" panose="020F0502020204030204" pitchFamily="34" charset="0"/>
                          <a:ea typeface="Calibri" panose="020F0502020204030204" pitchFamily="34" charset="0"/>
                          <a:cs typeface="Calibri" panose="020F0502020204030204" pitchFamily="34" charset="0"/>
                        </a:rPr>
                        <a:t>)</a:t>
                      </a:r>
                    </a:p>
                    <a:p>
                      <a:pPr algn="ctr">
                        <a:lnSpc>
                          <a:spcPct val="107000"/>
                        </a:lnSpc>
                        <a:spcAft>
                          <a:spcPts val="0"/>
                        </a:spcAft>
                      </a:pPr>
                      <a:endParaRPr lang="pt-PT" sz="2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pt-PT" sz="2800" dirty="0" err="1">
                          <a:effectLst/>
                          <a:latin typeface="Calibri" panose="020F0502020204030204" pitchFamily="34" charset="0"/>
                          <a:ea typeface="Calibri" panose="020F0502020204030204" pitchFamily="34" charset="0"/>
                          <a:cs typeface="Calibri" panose="020F0502020204030204" pitchFamily="34" charset="0"/>
                        </a:rPr>
                        <a:t>According</a:t>
                      </a:r>
                      <a:r>
                        <a:rPr lang="pt-PT" sz="2800" dirty="0">
                          <a:effectLst/>
                          <a:latin typeface="Calibri" panose="020F0502020204030204" pitchFamily="34" charset="0"/>
                          <a:ea typeface="Calibri" panose="020F0502020204030204" pitchFamily="34" charset="0"/>
                          <a:cs typeface="Calibri" panose="020F0502020204030204" pitchFamily="34" charset="0"/>
                        </a:rPr>
                        <a:t> to </a:t>
                      </a:r>
                      <a:r>
                        <a:rPr lang="pt-PT" sz="2800" dirty="0" err="1">
                          <a:effectLst/>
                          <a:latin typeface="Calibri" panose="020F0502020204030204" pitchFamily="34" charset="0"/>
                          <a:ea typeface="Calibri" panose="020F0502020204030204" pitchFamily="34" charset="0"/>
                          <a:cs typeface="Calibri" panose="020F0502020204030204" pitchFamily="34" charset="0"/>
                        </a:rPr>
                        <a:t>EuPEO</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Pilot</a:t>
                      </a:r>
                      <a:r>
                        <a:rPr lang="pt-PT" sz="2800" dirty="0">
                          <a:effectLst/>
                          <a:latin typeface="Calibri" panose="020F0502020204030204" pitchFamily="34" charset="0"/>
                          <a:ea typeface="Calibri" panose="020F0502020204030204" pitchFamily="34" charset="0"/>
                          <a:cs typeface="Calibri" panose="020F0502020204030204" pitchFamily="34" charset="0"/>
                        </a:rPr>
                        <a:t> </a:t>
                      </a:r>
                      <a:r>
                        <a:rPr lang="pt-PT" sz="2800" dirty="0" err="1">
                          <a:effectLst/>
                          <a:latin typeface="Calibri" panose="020F0502020204030204" pitchFamily="34" charset="0"/>
                          <a:ea typeface="Calibri" panose="020F0502020204030204" pitchFamily="34" charset="0"/>
                          <a:cs typeface="Calibri" panose="020F0502020204030204" pitchFamily="34" charset="0"/>
                        </a:rPr>
                        <a:t>Evaluation</a:t>
                      </a:r>
                      <a:r>
                        <a:rPr lang="pt-PT" sz="2800" dirty="0">
                          <a:effectLst/>
                          <a:latin typeface="Calibri" panose="020F0502020204030204" pitchFamily="34" charset="0"/>
                          <a:ea typeface="Calibri" panose="020F0502020204030204" pitchFamily="34" charset="0"/>
                          <a:cs typeface="Calibri" panose="020F0502020204030204" pitchFamily="34" charset="0"/>
                        </a:rPr>
                        <a:t> – </a:t>
                      </a:r>
                      <a:r>
                        <a:rPr lang="pt-PT" sz="2800" dirty="0" err="1">
                          <a:effectLst/>
                          <a:latin typeface="Calibri" panose="020F0502020204030204" pitchFamily="34" charset="0"/>
                          <a:ea typeface="Calibri" panose="020F0502020204030204" pitchFamily="34" charset="0"/>
                          <a:cs typeface="Calibri" panose="020F0502020204030204" pitchFamily="34" charset="0"/>
                        </a:rPr>
                        <a:t>Recommendations</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3193449097"/>
                  </a:ext>
                </a:extLst>
              </a:tr>
            </a:tbl>
          </a:graphicData>
        </a:graphic>
      </p:graphicFrame>
    </p:spTree>
    <p:extLst>
      <p:ext uri="{BB962C8B-B14F-4D97-AF65-F5344CB8AC3E}">
        <p14:creationId xmlns:p14="http://schemas.microsoft.com/office/powerpoint/2010/main" val="593858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462174698"/>
              </p:ext>
            </p:extLst>
          </p:nvPr>
        </p:nvGraphicFramePr>
        <p:xfrm>
          <a:off x="211500" y="3283505"/>
          <a:ext cx="8721000" cy="892874"/>
        </p:xfrm>
        <a:graphic>
          <a:graphicData uri="http://schemas.openxmlformats.org/drawingml/2006/table">
            <a:tbl>
              <a:tblPr bandRow="1">
                <a:tableStyleId>{5C22544A-7EE6-4342-B048-85BDC9FD1C3A}</a:tableStyleId>
              </a:tblPr>
              <a:tblGrid>
                <a:gridCol w="8721000">
                  <a:extLst>
                    <a:ext uri="{9D8B030D-6E8A-4147-A177-3AD203B41FA5}">
                      <a16:colId xmlns:a16="http://schemas.microsoft.com/office/drawing/2014/main" val="989541651"/>
                    </a:ext>
                  </a:extLst>
                </a:gridCol>
              </a:tblGrid>
              <a:tr h="180376">
                <a:tc>
                  <a:txBody>
                    <a:bodyPr/>
                    <a:lstStyle/>
                    <a:p>
                      <a:pPr algn="ctr">
                        <a:lnSpc>
                          <a:spcPct val="107000"/>
                        </a:lnSpc>
                        <a:spcAft>
                          <a:spcPts val="0"/>
                        </a:spcAft>
                      </a:pPr>
                      <a:r>
                        <a:rPr lang="pt-PT" sz="2800" dirty="0" err="1">
                          <a:effectLst/>
                        </a:rPr>
                        <a:t>Lunch</a:t>
                      </a:r>
                      <a:r>
                        <a:rPr lang="pt-PT" sz="2800" dirty="0">
                          <a:effectLst/>
                        </a:rPr>
                        <a:t> Break</a:t>
                      </a:r>
                    </a:p>
                    <a:p>
                      <a:pPr algn="ctr">
                        <a:lnSpc>
                          <a:spcPct val="107000"/>
                        </a:lnSpc>
                        <a:spcAft>
                          <a:spcPts val="0"/>
                        </a:spcAft>
                      </a:pPr>
                      <a:r>
                        <a:rPr lang="pt-PT" sz="2800" dirty="0">
                          <a:effectLst/>
                        </a:rPr>
                        <a:t> (</a:t>
                      </a:r>
                      <a:r>
                        <a:rPr lang="pt-PT" sz="2800" dirty="0" err="1">
                          <a:effectLst/>
                        </a:rPr>
                        <a:t>12h10m</a:t>
                      </a:r>
                      <a:r>
                        <a:rPr lang="pt-PT" sz="2800" dirty="0">
                          <a:effectLst/>
                        </a:rPr>
                        <a:t> - </a:t>
                      </a:r>
                      <a:r>
                        <a:rPr lang="pt-PT" sz="2800" dirty="0" err="1">
                          <a:effectLst/>
                        </a:rPr>
                        <a:t>14h00m</a:t>
                      </a:r>
                      <a:r>
                        <a:rPr lang="pt-PT"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669872965"/>
                  </a:ext>
                </a:extLst>
              </a:tr>
            </a:tbl>
          </a:graphicData>
        </a:graphic>
      </p:graphicFrame>
      <p:sp>
        <p:nvSpPr>
          <p:cNvPr id="6" name="Rectângulo 14">
            <a:extLst>
              <a:ext uri="{FF2B5EF4-FFF2-40B4-BE49-F238E27FC236}">
                <a16:creationId xmlns:a16="http://schemas.microsoft.com/office/drawing/2014/main" id="{F1BB97C9-09E0-4793-AA3E-B829514534DE}"/>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4070656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021222763"/>
              </p:ext>
            </p:extLst>
          </p:nvPr>
        </p:nvGraphicFramePr>
        <p:xfrm>
          <a:off x="289817" y="2178026"/>
          <a:ext cx="8564365" cy="4214751"/>
        </p:xfrm>
        <a:graphic>
          <a:graphicData uri="http://schemas.openxmlformats.org/drawingml/2006/table">
            <a:tbl>
              <a:tblPr bandRow="1">
                <a:tableStyleId>{5C22544A-7EE6-4342-B048-85BDC9FD1C3A}</a:tableStyleId>
              </a:tblPr>
              <a:tblGrid>
                <a:gridCol w="8564365">
                  <a:extLst>
                    <a:ext uri="{9D8B030D-6E8A-4147-A177-3AD203B41FA5}">
                      <a16:colId xmlns:a16="http://schemas.microsoft.com/office/drawing/2014/main" val="989541651"/>
                    </a:ext>
                  </a:extLst>
                </a:gridCol>
              </a:tblGrid>
              <a:tr h="1286210">
                <a:tc>
                  <a:txBody>
                    <a:bodyPr/>
                    <a:lstStyle/>
                    <a:p>
                      <a:pPr algn="ctr">
                        <a:lnSpc>
                          <a:spcPct val="107000"/>
                        </a:lnSpc>
                        <a:spcAft>
                          <a:spcPts val="0"/>
                        </a:spcAft>
                      </a:pPr>
                      <a:r>
                        <a:rPr lang="en-GB" sz="2800" dirty="0">
                          <a:effectLst/>
                        </a:rPr>
                        <a:t>Item 7.</a:t>
                      </a:r>
                      <a:endParaRPr lang="pt-PT" sz="2800" dirty="0">
                        <a:effectLst/>
                      </a:endParaRPr>
                    </a:p>
                    <a:p>
                      <a:pPr algn="ctr">
                        <a:lnSpc>
                          <a:spcPct val="107000"/>
                        </a:lnSpc>
                        <a:spcAft>
                          <a:spcPts val="0"/>
                        </a:spcAft>
                      </a:pPr>
                      <a:r>
                        <a:rPr lang="en-GB" sz="2800" dirty="0" err="1">
                          <a:effectLst/>
                        </a:rPr>
                        <a:t>EuPEO</a:t>
                      </a:r>
                      <a:r>
                        <a:rPr lang="en-GB" sz="2800" dirty="0">
                          <a:effectLst/>
                        </a:rPr>
                        <a:t> </a:t>
                      </a:r>
                      <a:r>
                        <a:rPr lang="en-GB" sz="2800" dirty="0" err="1">
                          <a:effectLst/>
                        </a:rPr>
                        <a:t>IO4</a:t>
                      </a:r>
                      <a:r>
                        <a:rPr lang="en-GB" sz="2800" dirty="0">
                          <a:effectLst/>
                        </a:rPr>
                        <a:t> – TIM Evaluation – Part 2 </a:t>
                      </a:r>
                      <a:endParaRPr lang="pt-PT" sz="2800" dirty="0">
                        <a:effectLst/>
                      </a:endParaRPr>
                    </a:p>
                    <a:p>
                      <a:pPr algn="ctr">
                        <a:lnSpc>
                          <a:spcPct val="107000"/>
                        </a:lnSpc>
                        <a:spcAft>
                          <a:spcPts val="0"/>
                        </a:spcAft>
                      </a:pPr>
                      <a:r>
                        <a:rPr lang="pt-PT" sz="2800" dirty="0" err="1">
                          <a:effectLst/>
                        </a:rPr>
                        <a:t>14h00m-15h00m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831953191"/>
                  </a:ext>
                </a:extLst>
              </a:tr>
              <a:tr h="2865312">
                <a:tc>
                  <a:txBody>
                    <a:bodyPr/>
                    <a:lstStyle/>
                    <a:p>
                      <a:pPr algn="ctr">
                        <a:lnSpc>
                          <a:spcPct val="107000"/>
                        </a:lnSpc>
                        <a:spcAft>
                          <a:spcPts val="0"/>
                        </a:spcAft>
                      </a:pPr>
                      <a:r>
                        <a:rPr lang="en-GB" sz="2800" dirty="0" err="1">
                          <a:effectLst/>
                        </a:rPr>
                        <a:t>EuPEO</a:t>
                      </a:r>
                      <a:r>
                        <a:rPr lang="en-GB" sz="2800" dirty="0">
                          <a:effectLst/>
                        </a:rPr>
                        <a:t> Team Evaluation Review of TIM</a:t>
                      </a:r>
                      <a:endParaRPr lang="pt-PT" sz="2800" dirty="0">
                        <a:effectLst/>
                      </a:endParaRPr>
                    </a:p>
                    <a:p>
                      <a:pPr algn="ctr">
                        <a:lnSpc>
                          <a:spcPct val="107000"/>
                        </a:lnSpc>
                        <a:spcAft>
                          <a:spcPts val="0"/>
                        </a:spcAft>
                        <a:tabLst>
                          <a:tab pos="114935" algn="l"/>
                        </a:tabLst>
                      </a:pPr>
                      <a:r>
                        <a:rPr lang="en-GB" sz="2800" dirty="0">
                          <a:effectLst/>
                        </a:rPr>
                        <a:t>(All Partners)</a:t>
                      </a:r>
                    </a:p>
                    <a:p>
                      <a:pPr algn="ctr">
                        <a:lnSpc>
                          <a:spcPct val="107000"/>
                        </a:lnSpc>
                        <a:spcAft>
                          <a:spcPts val="0"/>
                        </a:spcAft>
                      </a:pPr>
                      <a:r>
                        <a:rPr lang="en-GB" sz="2800" dirty="0">
                          <a:effectLst/>
                        </a:rPr>
                        <a:t>TIM Evaluation:</a:t>
                      </a:r>
                      <a:endParaRPr lang="pt-PT" sz="2800" dirty="0">
                        <a:effectLst/>
                      </a:endParaRPr>
                    </a:p>
                    <a:p>
                      <a:pPr marL="342900" lvl="0" indent="-342900" algn="ctr">
                        <a:lnSpc>
                          <a:spcPct val="107000"/>
                        </a:lnSpc>
                        <a:spcAft>
                          <a:spcPts val="0"/>
                        </a:spcAft>
                        <a:buFont typeface="Calibri" panose="020F0502020204030204" pitchFamily="34" charset="0"/>
                        <a:buChar char="-"/>
                      </a:pPr>
                      <a:r>
                        <a:rPr lang="en-GB" sz="2800" dirty="0">
                          <a:effectLst/>
                        </a:rPr>
                        <a:t>Review and Discussion of Proposed Changes to </a:t>
                      </a:r>
                      <a:r>
                        <a:rPr lang="en-GB" sz="2800" dirty="0" err="1">
                          <a:effectLst/>
                        </a:rPr>
                        <a:t>EuPEO</a:t>
                      </a:r>
                      <a:r>
                        <a:rPr lang="en-GB" sz="2800" dirty="0">
                          <a:effectLst/>
                        </a:rPr>
                        <a:t> </a:t>
                      </a:r>
                      <a:r>
                        <a:rPr lang="en-GB" sz="2800" dirty="0" err="1">
                          <a:effectLst/>
                        </a:rPr>
                        <a:t>IO4</a:t>
                      </a:r>
                      <a:r>
                        <a:rPr lang="en-GB" sz="2800" dirty="0">
                          <a:effectLst/>
                        </a:rPr>
                        <a:t> – TIM</a:t>
                      </a:r>
                      <a:endParaRPr lang="pt-PT" sz="2800" dirty="0">
                        <a:effectLst/>
                      </a:endParaRPr>
                    </a:p>
                    <a:p>
                      <a:pPr marL="342900" lvl="0" indent="-342900" algn="ctr">
                        <a:lnSpc>
                          <a:spcPct val="107000"/>
                        </a:lnSpc>
                        <a:spcAft>
                          <a:spcPts val="0"/>
                        </a:spcAft>
                        <a:buFont typeface="Calibri" panose="020F0502020204030204" pitchFamily="34" charset="0"/>
                        <a:buChar char="-"/>
                      </a:pPr>
                      <a:r>
                        <a:rPr lang="en-GB" sz="2800" dirty="0">
                          <a:effectLst/>
                        </a:rPr>
                        <a:t>TIM </a:t>
                      </a:r>
                      <a:r>
                        <a:rPr lang="en-GB" sz="2800" dirty="0" err="1">
                          <a:effectLst/>
                        </a:rPr>
                        <a:t>QPE</a:t>
                      </a:r>
                      <a:r>
                        <a:rPr lang="en-GB" sz="2800" dirty="0">
                          <a:effectLst/>
                        </a:rPr>
                        <a:t> Framework Alignment</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4163808880"/>
                  </a:ext>
                </a:extLst>
              </a:tr>
            </a:tbl>
          </a:graphicData>
        </a:graphic>
      </p:graphicFrame>
      <p:sp>
        <p:nvSpPr>
          <p:cNvPr id="6" name="Rectângulo 14">
            <a:extLst>
              <a:ext uri="{FF2B5EF4-FFF2-40B4-BE49-F238E27FC236}">
                <a16:creationId xmlns:a16="http://schemas.microsoft.com/office/drawing/2014/main" id="{F38091BE-DB19-42C6-AF4C-1FBC3F539F44}"/>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1245953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391142661"/>
              </p:ext>
            </p:extLst>
          </p:nvPr>
        </p:nvGraphicFramePr>
        <p:xfrm>
          <a:off x="460882" y="2320237"/>
          <a:ext cx="8409986" cy="3014725"/>
        </p:xfrm>
        <a:graphic>
          <a:graphicData uri="http://schemas.openxmlformats.org/drawingml/2006/table">
            <a:tbl>
              <a:tblPr bandRow="1">
                <a:tableStyleId>{5C22544A-7EE6-4342-B048-85BDC9FD1C3A}</a:tableStyleId>
              </a:tblPr>
              <a:tblGrid>
                <a:gridCol w="8409986">
                  <a:extLst>
                    <a:ext uri="{9D8B030D-6E8A-4147-A177-3AD203B41FA5}">
                      <a16:colId xmlns:a16="http://schemas.microsoft.com/office/drawing/2014/main" val="989541651"/>
                    </a:ext>
                  </a:extLst>
                </a:gridCol>
              </a:tblGrid>
              <a:tr h="1346070">
                <a:tc>
                  <a:txBody>
                    <a:bodyPr/>
                    <a:lstStyle/>
                    <a:p>
                      <a:pPr algn="ctr">
                        <a:lnSpc>
                          <a:spcPct val="107000"/>
                        </a:lnSpc>
                        <a:spcAft>
                          <a:spcPts val="0"/>
                        </a:spcAft>
                      </a:pPr>
                      <a:r>
                        <a:rPr lang="pt-PT" sz="2800" dirty="0">
                          <a:effectLst/>
                        </a:rPr>
                        <a:t>Item 6.</a:t>
                      </a:r>
                    </a:p>
                    <a:p>
                      <a:pPr algn="ctr">
                        <a:lnSpc>
                          <a:spcPct val="107000"/>
                        </a:lnSpc>
                        <a:spcAft>
                          <a:spcPts val="0"/>
                        </a:spcAft>
                      </a:pPr>
                      <a:r>
                        <a:rPr lang="pt-PT" sz="2800" dirty="0" err="1">
                          <a:effectLst/>
                        </a:rPr>
                        <a:t>EuPEO</a:t>
                      </a:r>
                      <a:r>
                        <a:rPr lang="pt-PT" sz="2800" dirty="0">
                          <a:effectLst/>
                        </a:rPr>
                        <a:t> IO3 - MEA </a:t>
                      </a:r>
                      <a:r>
                        <a:rPr lang="pt-PT" sz="2800" dirty="0" err="1">
                          <a:effectLst/>
                        </a:rPr>
                        <a:t>Evaluation</a:t>
                      </a:r>
                      <a:endParaRPr lang="pt-PT" sz="2800" dirty="0">
                        <a:effectLst/>
                      </a:endParaRPr>
                    </a:p>
                    <a:p>
                      <a:pPr marL="0" lvl="0" indent="0" algn="l">
                        <a:lnSpc>
                          <a:spcPct val="107000"/>
                        </a:lnSpc>
                        <a:spcAft>
                          <a:spcPts val="0"/>
                        </a:spcAft>
                        <a:buFont typeface="Calibri" panose="020F0502020204030204" pitchFamily="34" charset="0"/>
                        <a:buNone/>
                      </a:pPr>
                      <a:r>
                        <a:rPr lang="en-GB" sz="2800" i="1" dirty="0">
                          <a:effectLst/>
                        </a:rPr>
                        <a:t>Review and Discussion of Proposed Changes to </a:t>
                      </a:r>
                      <a:r>
                        <a:rPr lang="en-GB" sz="2800" i="1" dirty="0" err="1">
                          <a:effectLst/>
                        </a:rPr>
                        <a:t>EuPEO</a:t>
                      </a:r>
                      <a:r>
                        <a:rPr lang="en-GB" sz="2800" i="1" dirty="0">
                          <a:effectLst/>
                        </a:rPr>
                        <a:t> IO4 – TIM</a:t>
                      </a:r>
                      <a:endParaRPr lang="pt-PT" sz="2800" i="1" dirty="0">
                        <a:effectLst/>
                      </a:endParaRPr>
                    </a:p>
                  </a:txBody>
                  <a:tcPr marL="35259" marR="35259" marT="0" marB="0"/>
                </a:tc>
                <a:extLst>
                  <a:ext uri="{0D108BD9-81ED-4DB2-BD59-A6C34878D82A}">
                    <a16:rowId xmlns:a16="http://schemas.microsoft.com/office/drawing/2014/main" val="2769050582"/>
                  </a:ext>
                </a:extLst>
              </a:tr>
              <a:tr h="1208721">
                <a:tc>
                  <a:txBody>
                    <a:bodyPr/>
                    <a:lstStyle/>
                    <a:p>
                      <a:pPr marL="0" lvl="0" indent="0" algn="ctr">
                        <a:lnSpc>
                          <a:spcPct val="107000"/>
                        </a:lnSpc>
                        <a:spcAft>
                          <a:spcPts val="0"/>
                        </a:spcAft>
                        <a:buFont typeface="Arial" panose="020B0604020202020204" pitchFamily="34" charset="0"/>
                        <a:buNone/>
                      </a:pPr>
                      <a:r>
                        <a:rPr lang="en-GB" sz="2800" dirty="0">
                          <a:effectLst/>
                        </a:rPr>
                        <a:t>TIM QPE Framework Alignment</a:t>
                      </a:r>
                      <a:endParaRPr lang="pt-PT" sz="28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3193449097"/>
                  </a:ext>
                </a:extLst>
              </a:tr>
            </a:tbl>
          </a:graphicData>
        </a:graphic>
      </p:graphicFrame>
    </p:spTree>
    <p:extLst>
      <p:ext uri="{BB962C8B-B14F-4D97-AF65-F5344CB8AC3E}">
        <p14:creationId xmlns:p14="http://schemas.microsoft.com/office/powerpoint/2010/main" val="2956242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1051347433"/>
              </p:ext>
            </p:extLst>
          </p:nvPr>
        </p:nvGraphicFramePr>
        <p:xfrm>
          <a:off x="54864" y="1331410"/>
          <a:ext cx="9034272" cy="5456111"/>
        </p:xfrm>
        <a:graphic>
          <a:graphicData uri="http://schemas.openxmlformats.org/drawingml/2006/table">
            <a:tbl>
              <a:tblPr bandRow="1">
                <a:tableStyleId>{5C22544A-7EE6-4342-B048-85BDC9FD1C3A}</a:tableStyleId>
              </a:tblPr>
              <a:tblGrid>
                <a:gridCol w="1610956">
                  <a:extLst>
                    <a:ext uri="{9D8B030D-6E8A-4147-A177-3AD203B41FA5}">
                      <a16:colId xmlns:a16="http://schemas.microsoft.com/office/drawing/2014/main" val="989541651"/>
                    </a:ext>
                  </a:extLst>
                </a:gridCol>
                <a:gridCol w="1231552">
                  <a:extLst>
                    <a:ext uri="{9D8B030D-6E8A-4147-A177-3AD203B41FA5}">
                      <a16:colId xmlns:a16="http://schemas.microsoft.com/office/drawing/2014/main" val="1176063079"/>
                    </a:ext>
                  </a:extLst>
                </a:gridCol>
                <a:gridCol w="4173279">
                  <a:extLst>
                    <a:ext uri="{9D8B030D-6E8A-4147-A177-3AD203B41FA5}">
                      <a16:colId xmlns:a16="http://schemas.microsoft.com/office/drawing/2014/main" val="3460335747"/>
                    </a:ext>
                  </a:extLst>
                </a:gridCol>
                <a:gridCol w="2018485">
                  <a:extLst>
                    <a:ext uri="{9D8B030D-6E8A-4147-A177-3AD203B41FA5}">
                      <a16:colId xmlns:a16="http://schemas.microsoft.com/office/drawing/2014/main" val="811956236"/>
                    </a:ext>
                  </a:extLst>
                </a:gridCol>
              </a:tblGrid>
              <a:tr h="50745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School-</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TIM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4919095">
                <a:tc>
                  <a:txBody>
                    <a:bodyPr/>
                    <a:lstStyle/>
                    <a:p>
                      <a:pPr algn="ctr">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Flexibility</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effectLst/>
                          <a:latin typeface="Calibri" panose="020F0502020204030204" pitchFamily="34" charset="0"/>
                          <a:ea typeface="Calibri" panose="020F0502020204030204" pitchFamily="34" charset="0"/>
                          <a:cs typeface="Times New Roman" panose="02020603050405020304" pitchFamily="18" charset="0"/>
                        </a:rPr>
                        <a:t>QPE provides a wide range of learning contexts and environments which require resource and creativity from learners, as well as the ability to work both independently and collaboratively</a:t>
                      </a:r>
                      <a:r>
                        <a:rPr lang="en-US" sz="1600" dirty="0">
                          <a:effectLst/>
                          <a:latin typeface="Calibri" panose="020F0502020204030204" pitchFamily="34" charset="0"/>
                          <a:ea typeface="Calibri" panose="020F0502020204030204" pitchFamily="34" charset="0"/>
                          <a:cs typeface="Times New Roman" panose="02020603050405020304" pitchFamily="18" charset="0"/>
                        </a:rPr>
                        <a:t>.” (p.42)</a:t>
                      </a: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holistic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integrated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flexible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focusing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Physical Education, School Sports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Other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Forms</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Physical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structured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protected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meaningful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Physical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Support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data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collection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curation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evidence-informed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discussions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decision-making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Support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needs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considering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students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views</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PE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assessment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outcomes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across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diferent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sociodemographic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cohorts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contents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TIM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across</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ESQ, EPQ,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EuLAS</a:t>
                      </a:r>
                      <a:r>
                        <a:rPr lang="pt-PT" sz="1600" dirty="0">
                          <a:effectLst/>
                          <a:latin typeface="Calibri" panose="020F0502020204030204" pitchFamily="34" charset="0"/>
                          <a:ea typeface="Calibri" panose="020F0502020204030204" pitchFamily="34" charset="0"/>
                          <a:cs typeface="Times New Roman" panose="02020603050405020304" pitchFamily="18" charset="0"/>
                        </a:rPr>
                        <a:t>-T,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providing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structured</a:t>
                      </a:r>
                      <a:r>
                        <a:rPr lang="pt-PT" sz="1600" dirty="0">
                          <a:effectLst/>
                          <a:latin typeface="Calibri" panose="020F0502020204030204" pitchFamily="34" charset="0"/>
                          <a:ea typeface="Calibri" panose="020F0502020204030204" pitchFamily="34" charset="0"/>
                          <a:cs typeface="Times New Roman" panose="02020603050405020304" pitchFamily="18" charset="0"/>
                        </a:rPr>
                        <a:t> data on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class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School for PE,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well</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participation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perception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SS and OFPA.</a:t>
                      </a:r>
                    </a:p>
                  </a:txBody>
                  <a:tcPr marL="35259" marR="35259" marT="0" marB="0"/>
                </a:tc>
                <a:extLst>
                  <a:ext uri="{0D108BD9-81ED-4DB2-BD59-A6C34878D82A}">
                    <a16:rowId xmlns:a16="http://schemas.microsoft.com/office/drawing/2014/main" val="1442758699"/>
                  </a:ext>
                </a:extLst>
              </a:tr>
            </a:tbl>
          </a:graphicData>
        </a:graphic>
      </p:graphicFrame>
    </p:spTree>
    <p:extLst>
      <p:ext uri="{BB962C8B-B14F-4D97-AF65-F5344CB8AC3E}">
        <p14:creationId xmlns:p14="http://schemas.microsoft.com/office/powerpoint/2010/main" val="2002184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658601690"/>
              </p:ext>
            </p:extLst>
          </p:nvPr>
        </p:nvGraphicFramePr>
        <p:xfrm>
          <a:off x="0" y="1259960"/>
          <a:ext cx="9144000" cy="4412425"/>
        </p:xfrm>
        <a:graphic>
          <a:graphicData uri="http://schemas.openxmlformats.org/drawingml/2006/table">
            <a:tbl>
              <a:tblPr bandRow="1">
                <a:tableStyleId>{5C22544A-7EE6-4342-B048-85BDC9FD1C3A}</a:tableStyleId>
              </a:tblPr>
              <a:tblGrid>
                <a:gridCol w="1569486">
                  <a:extLst>
                    <a:ext uri="{9D8B030D-6E8A-4147-A177-3AD203B41FA5}">
                      <a16:colId xmlns:a16="http://schemas.microsoft.com/office/drawing/2014/main" val="989541651"/>
                    </a:ext>
                  </a:extLst>
                </a:gridCol>
                <a:gridCol w="1439528">
                  <a:extLst>
                    <a:ext uri="{9D8B030D-6E8A-4147-A177-3AD203B41FA5}">
                      <a16:colId xmlns:a16="http://schemas.microsoft.com/office/drawing/2014/main" val="1176063079"/>
                    </a:ext>
                  </a:extLst>
                </a:gridCol>
                <a:gridCol w="3125972">
                  <a:extLst>
                    <a:ext uri="{9D8B030D-6E8A-4147-A177-3AD203B41FA5}">
                      <a16:colId xmlns:a16="http://schemas.microsoft.com/office/drawing/2014/main" val="3460335747"/>
                    </a:ext>
                  </a:extLst>
                </a:gridCol>
                <a:gridCol w="3009014">
                  <a:extLst>
                    <a:ext uri="{9D8B030D-6E8A-4147-A177-3AD203B41FA5}">
                      <a16:colId xmlns:a16="http://schemas.microsoft.com/office/drawing/2014/main" val="811956236"/>
                    </a:ext>
                  </a:extLst>
                </a:gridCol>
              </a:tblGrid>
              <a:tr h="390372">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School-</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TIM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3591519">
                <a:tc>
                  <a:txBody>
                    <a:bodyPr/>
                    <a:lstStyle/>
                    <a:p>
                      <a:pPr algn="ctr">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t>As the provision of QPE depends on well-qualified educators, responsible authorities should undertake punctual reviews of systems of QPETE as a policy priority</a:t>
                      </a:r>
                      <a:r>
                        <a:rPr lang="en-US" sz="1600" dirty="0"/>
                        <a:t>.” (p.50)</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balanced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demographic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representation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least</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terms</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age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gender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but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also</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other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sociodemographic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factors</a:t>
                      </a:r>
                      <a:r>
                        <a:rPr lang="pt-PT" sz="1600" dirty="0">
                          <a:effectLst/>
                          <a:latin typeface="Calibri" panose="020F0502020204030204" pitchFamily="34" charset="0"/>
                          <a:ea typeface="Calibri" panose="020F0502020204030204" pitchFamily="34" charset="0"/>
                          <a:cs typeface="Times New Roman" panose="02020603050405020304" pitchFamily="18" charset="0"/>
                        </a:rPr>
                        <a:t>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culturally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relevant</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presence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update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data on the 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towards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identifying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upon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absence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outdate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data,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critically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about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imbalances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that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compromise</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sustainability</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TIM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the ESQ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teacher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sociodemographics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workload</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extLst>
                  <a:ext uri="{0D108BD9-81ED-4DB2-BD59-A6C34878D82A}">
                    <a16:rowId xmlns:a16="http://schemas.microsoft.com/office/drawing/2014/main" val="628597045"/>
                  </a:ext>
                </a:extLst>
              </a:tr>
            </a:tbl>
          </a:graphicData>
        </a:graphic>
      </p:graphicFrame>
    </p:spTree>
    <p:extLst>
      <p:ext uri="{BB962C8B-B14F-4D97-AF65-F5344CB8AC3E}">
        <p14:creationId xmlns:p14="http://schemas.microsoft.com/office/powerpoint/2010/main" val="2220379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863413709"/>
              </p:ext>
            </p:extLst>
          </p:nvPr>
        </p:nvGraphicFramePr>
        <p:xfrm>
          <a:off x="54864" y="1331410"/>
          <a:ext cx="9034272" cy="4151504"/>
        </p:xfrm>
        <a:graphic>
          <a:graphicData uri="http://schemas.openxmlformats.org/drawingml/2006/table">
            <a:tbl>
              <a:tblPr bandRow="1">
                <a:tableStyleId>{5C22544A-7EE6-4342-B048-85BDC9FD1C3A}</a:tableStyleId>
              </a:tblPr>
              <a:tblGrid>
                <a:gridCol w="1550652">
                  <a:extLst>
                    <a:ext uri="{9D8B030D-6E8A-4147-A177-3AD203B41FA5}">
                      <a16:colId xmlns:a16="http://schemas.microsoft.com/office/drawing/2014/main" val="989541651"/>
                    </a:ext>
                  </a:extLst>
                </a:gridCol>
                <a:gridCol w="2137144">
                  <a:extLst>
                    <a:ext uri="{9D8B030D-6E8A-4147-A177-3AD203B41FA5}">
                      <a16:colId xmlns:a16="http://schemas.microsoft.com/office/drawing/2014/main" val="1176063079"/>
                    </a:ext>
                  </a:extLst>
                </a:gridCol>
                <a:gridCol w="2945219">
                  <a:extLst>
                    <a:ext uri="{9D8B030D-6E8A-4147-A177-3AD203B41FA5}">
                      <a16:colId xmlns:a16="http://schemas.microsoft.com/office/drawing/2014/main" val="3460335747"/>
                    </a:ext>
                  </a:extLst>
                </a:gridCol>
                <a:gridCol w="2401257">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School-</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TIM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176308">
                <a:tc>
                  <a:txBody>
                    <a:bodyPr/>
                    <a:lstStyle/>
                    <a:p>
                      <a:pPr algn="ctr">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Facilities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Equipments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Resources</a:t>
                      </a: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t>The provision of QPE requires material resources, and appropriate technical support, to ensure access to physical education for all pupils, including those with disabilities, and those with specific religious requirements</a:t>
                      </a:r>
                      <a:r>
                        <a:rPr lang="en-US" sz="1600" dirty="0"/>
                        <a:t>.” (p.54)</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appropriate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maintenance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structural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fully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meaningfully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develop</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PE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contents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principles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aims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upon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compromised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PE curriculum areas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on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pupil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PE, as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related</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insuficiencies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deficiencies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School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PT" sz="1600" dirty="0">
                          <a:effectLst/>
                          <a:latin typeface="Calibri" panose="020F0502020204030204" pitchFamily="34" charset="0"/>
                          <a:ea typeface="Calibri" panose="020F0502020204030204" pitchFamily="34" charset="0"/>
                          <a:cs typeface="Times New Roman" panose="02020603050405020304" pitchFamily="18" charset="0"/>
                        </a:rPr>
                        <a:t>TIM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the ESQ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School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overall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considering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those</a:t>
                      </a:r>
                      <a:r>
                        <a:rPr lang="pt-PT" sz="1600" dirty="0">
                          <a:effectLst/>
                          <a:latin typeface="Calibri" panose="020F0502020204030204" pitchFamily="34" charset="0"/>
                          <a:ea typeface="Calibri" panose="020F0502020204030204" pitchFamily="34" charset="0"/>
                          <a:cs typeface="Times New Roman" panose="02020603050405020304" pitchFamily="18" charset="0"/>
                        </a:rPr>
                        <a:t> that are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owned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those</a:t>
                      </a:r>
                      <a:r>
                        <a:rPr lang="pt-PT" sz="1600" dirty="0">
                          <a:effectLst/>
                          <a:latin typeface="Calibri" panose="020F0502020204030204" pitchFamily="34" charset="0"/>
                          <a:ea typeface="Calibri" panose="020F0502020204030204" pitchFamily="34" charset="0"/>
                          <a:cs typeface="Times New Roman" panose="02020603050405020304" pitchFamily="18" charset="0"/>
                        </a:rPr>
                        <a:t> that are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outsourced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considering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deliver</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full</a:t>
                      </a:r>
                      <a:r>
                        <a:rPr lang="pt-PT" sz="1600" dirty="0">
                          <a:effectLst/>
                          <a:latin typeface="Calibri" panose="020F0502020204030204" pitchFamily="34" charset="0"/>
                          <a:ea typeface="Calibri" panose="020F0502020204030204" pitchFamily="34" charset="0"/>
                          <a:cs typeface="Times New Roman" panose="02020603050405020304" pitchFamily="18" charset="0"/>
                        </a:rPr>
                        <a:t> PE curriculum.</a:t>
                      </a:r>
                    </a:p>
                  </a:txBody>
                  <a:tcPr marL="35259" marR="35259" marT="0" marB="0"/>
                </a:tc>
                <a:extLst>
                  <a:ext uri="{0D108BD9-81ED-4DB2-BD59-A6C34878D82A}">
                    <a16:rowId xmlns:a16="http://schemas.microsoft.com/office/drawing/2014/main" val="1180103866"/>
                  </a:ext>
                </a:extLst>
              </a:tr>
            </a:tbl>
          </a:graphicData>
        </a:graphic>
      </p:graphicFrame>
    </p:spTree>
    <p:extLst>
      <p:ext uri="{BB962C8B-B14F-4D97-AF65-F5344CB8AC3E}">
        <p14:creationId xmlns:p14="http://schemas.microsoft.com/office/powerpoint/2010/main" val="3481303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590696145"/>
              </p:ext>
            </p:extLst>
          </p:nvPr>
        </p:nvGraphicFramePr>
        <p:xfrm>
          <a:off x="54864" y="1331410"/>
          <a:ext cx="9034272" cy="4412425"/>
        </p:xfrm>
        <a:graphic>
          <a:graphicData uri="http://schemas.openxmlformats.org/drawingml/2006/table">
            <a:tbl>
              <a:tblPr bandRow="1">
                <a:tableStyleId>{5C22544A-7EE6-4342-B048-85BDC9FD1C3A}</a:tableStyleId>
              </a:tblPr>
              <a:tblGrid>
                <a:gridCol w="1550652">
                  <a:extLst>
                    <a:ext uri="{9D8B030D-6E8A-4147-A177-3AD203B41FA5}">
                      <a16:colId xmlns:a16="http://schemas.microsoft.com/office/drawing/2014/main" val="989541651"/>
                    </a:ext>
                  </a:extLst>
                </a:gridCol>
                <a:gridCol w="2658140">
                  <a:extLst>
                    <a:ext uri="{9D8B030D-6E8A-4147-A177-3AD203B41FA5}">
                      <a16:colId xmlns:a16="http://schemas.microsoft.com/office/drawing/2014/main" val="1176063079"/>
                    </a:ext>
                  </a:extLst>
                </a:gridCol>
                <a:gridCol w="2860158">
                  <a:extLst>
                    <a:ext uri="{9D8B030D-6E8A-4147-A177-3AD203B41FA5}">
                      <a16:colId xmlns:a16="http://schemas.microsoft.com/office/drawing/2014/main" val="3460335747"/>
                    </a:ext>
                  </a:extLst>
                </a:gridCol>
                <a:gridCol w="1965322">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QPE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Dimension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algn="ctr">
                        <a:lnSpc>
                          <a:spcPct val="107000"/>
                        </a:lnSpc>
                        <a:spcAft>
                          <a:spcPts val="0"/>
                        </a:spcAft>
                      </a:pPr>
                      <a:r>
                        <a:rPr lang="pt-PT" sz="1600" b="1" dirty="0">
                          <a:effectLst/>
                          <a:latin typeface="Calibri" panose="020F0502020204030204" pitchFamily="34" charset="0"/>
                          <a:ea typeface="Calibri" panose="020F0502020204030204" pitchFamily="34" charset="0"/>
                          <a:cs typeface="Times New Roman" panose="02020603050405020304" pitchFamily="18" charset="0"/>
                        </a:rPr>
                        <a:t>UNESCO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View</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for School-</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Action</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TIM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Alignment</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with QPE</a:t>
                      </a:r>
                    </a:p>
                  </a:txBody>
                  <a:tcPr marL="35259" marR="35259" marT="0" marB="0"/>
                </a:tc>
                <a:extLst>
                  <a:ext uri="{0D108BD9-81ED-4DB2-BD59-A6C34878D82A}">
                    <a16:rowId xmlns:a16="http://schemas.microsoft.com/office/drawing/2014/main" val="2769050582"/>
                  </a:ext>
                </a:extLst>
              </a:tr>
              <a:tr h="176309">
                <a:tc>
                  <a:txBody>
                    <a:bodyPr/>
                    <a:lstStyle/>
                    <a:p>
                      <a:pPr algn="ctr">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Community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Partnerships</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t>When considering the role of physical education in promoting engagement in healthy, active lifestyles through the life course, the development of partnerships – between schools and community-based sports organizations and clubs – is essential to accommodate broader life-long educational outcomes, including health and well-being, as well as personal and social development</a:t>
                      </a:r>
                      <a:r>
                        <a:rPr lang="en-US" sz="1600" dirty="0"/>
                        <a:t>.” (p.44)</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Maping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types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pt-PT" sz="1600" dirty="0">
                          <a:effectLst/>
                          <a:latin typeface="Calibri" panose="020F0502020204030204" pitchFamily="34" charset="0"/>
                          <a:ea typeface="Calibri" panose="020F0502020204030204" pitchFamily="34" charset="0"/>
                          <a:cs typeface="Times New Roman" panose="02020603050405020304" pitchFamily="18" charset="0"/>
                        </a:rPr>
                        <a:t> with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which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engage</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sustain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community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partnerships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or</a:t>
                      </a:r>
                      <a:r>
                        <a:rPr lang="pt-PT" sz="1600" dirty="0">
                          <a:effectLst/>
                          <a:latin typeface="Calibri" panose="020F0502020204030204" pitchFamily="34" charset="0"/>
                          <a:ea typeface="Calibri" panose="020F0502020204030204" pitchFamily="34" charset="0"/>
                          <a:cs typeface="Times New Roman" panose="02020603050405020304" pitchFamily="18" charset="0"/>
                        </a:rPr>
                        <a:t> improve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 with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regards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curriculum,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workforce</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overall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Inform</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cross-</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stakeholder</a:t>
                      </a:r>
                      <a:r>
                        <a:rPr lang="pt-PT" sz="1600" dirty="0">
                          <a:effectLst/>
                          <a:latin typeface="Calibri" panose="020F0502020204030204" pitchFamily="34" charset="0"/>
                          <a:ea typeface="Calibri" panose="020F0502020204030204" pitchFamily="34" charset="0"/>
                          <a:cs typeface="Times New Roman" panose="02020603050405020304" pitchFamily="18" charset="0"/>
                        </a:rPr>
                        <a:t> dialogue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collaboration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for QPE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addressing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areas that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pupil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PE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other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school-based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PA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opportunities</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5259" marR="352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PT" sz="1600" dirty="0">
                          <a:effectLst/>
                          <a:latin typeface="Calibri" panose="020F0502020204030204" pitchFamily="34" charset="0"/>
                          <a:ea typeface="Calibri" panose="020F0502020204030204" pitchFamily="34" charset="0"/>
                          <a:cs typeface="Times New Roman" panose="02020603050405020304" pitchFamily="18" charset="0"/>
                        </a:rPr>
                        <a:t>TIM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ESQ for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horizontal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view</a:t>
                      </a:r>
                      <a:r>
                        <a:rPr lang="pt-PT" sz="1600" dirty="0">
                          <a:effectLst/>
                          <a:latin typeface="Calibri" panose="020F0502020204030204" pitchFamily="34" charset="0"/>
                          <a:ea typeface="Calibri" panose="020F0502020204030204" pitchFamily="34" charset="0"/>
                          <a:cs typeface="Times New Roman" panose="02020603050405020304" pitchFamily="18" charset="0"/>
                        </a:rPr>
                        <a:t> of QPE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School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level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relative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the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public</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private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partnerships</a:t>
                      </a:r>
                      <a:r>
                        <a:rPr lang="pt-PT" sz="1600" dirty="0">
                          <a:effectLst/>
                          <a:latin typeface="Calibri" panose="020F0502020204030204" pitchFamily="34" charset="0"/>
                          <a:ea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respective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support</a:t>
                      </a:r>
                      <a:r>
                        <a:rPr lang="pt-PT" sz="1600" dirty="0">
                          <a:effectLst/>
                          <a:latin typeface="Calibri" panose="020F0502020204030204" pitchFamily="34" charset="0"/>
                          <a:ea typeface="Calibri" panose="020F0502020204030204" pitchFamily="34" charset="0"/>
                          <a:cs typeface="Times New Roman" panose="02020603050405020304" pitchFamily="18" charset="0"/>
                        </a:rPr>
                        <a:t> QPE.</a:t>
                      </a:r>
                    </a:p>
                  </a:txBody>
                  <a:tcPr marL="35259" marR="35259" marT="0" marB="0"/>
                </a:tc>
                <a:extLst>
                  <a:ext uri="{0D108BD9-81ED-4DB2-BD59-A6C34878D82A}">
                    <a16:rowId xmlns:a16="http://schemas.microsoft.com/office/drawing/2014/main" val="1255995215"/>
                  </a:ext>
                </a:extLst>
              </a:tr>
            </a:tbl>
          </a:graphicData>
        </a:graphic>
      </p:graphicFrame>
    </p:spTree>
    <p:extLst>
      <p:ext uri="{BB962C8B-B14F-4D97-AF65-F5344CB8AC3E}">
        <p14:creationId xmlns:p14="http://schemas.microsoft.com/office/powerpoint/2010/main" val="88484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4046071503"/>
              </p:ext>
            </p:extLst>
          </p:nvPr>
        </p:nvGraphicFramePr>
        <p:xfrm>
          <a:off x="480167" y="1345019"/>
          <a:ext cx="7983350" cy="5542852"/>
        </p:xfrm>
        <a:graphic>
          <a:graphicData uri="http://schemas.openxmlformats.org/drawingml/2006/table">
            <a:tbl>
              <a:tblPr bandRow="1">
                <a:tableStyleId>{5C22544A-7EE6-4342-B048-85BDC9FD1C3A}</a:tableStyleId>
              </a:tblPr>
              <a:tblGrid>
                <a:gridCol w="7983350">
                  <a:extLst>
                    <a:ext uri="{9D8B030D-6E8A-4147-A177-3AD203B41FA5}">
                      <a16:colId xmlns:a16="http://schemas.microsoft.com/office/drawing/2014/main" val="989541651"/>
                    </a:ext>
                  </a:extLst>
                </a:gridCol>
              </a:tblGrid>
              <a:tr h="176309">
                <a:tc>
                  <a:txBody>
                    <a:bodyPr/>
                    <a:lstStyle/>
                    <a:p>
                      <a:pPr algn="ctr">
                        <a:lnSpc>
                          <a:spcPct val="107000"/>
                        </a:lnSpc>
                        <a:spcAft>
                          <a:spcPts val="0"/>
                        </a:spcAft>
                      </a:pP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Reporting Questions</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“Chain of Evidence” Principle: from micro to macro / from individual to systemic</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2769050582"/>
                  </a:ext>
                </a:extLst>
              </a:tr>
              <a:tr h="176309">
                <a:tc>
                  <a:txBody>
                    <a:bodyPr/>
                    <a:lstStyle/>
                    <a:p>
                      <a:pPr algn="ct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learning do students get from PE?</a:t>
                      </a:r>
                    </a:p>
                    <a:p>
                      <a:pPr algn="ctr">
                        <a:lnSpc>
                          <a:spcPct val="107000"/>
                        </a:lnSpc>
                        <a:spcAft>
                          <a:spcPts val="600"/>
                        </a:spcAft>
                      </a:pP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875104"/>
                  </a:ext>
                </a:extLst>
              </a:tr>
              <a:tr h="176309">
                <a:tc>
                  <a:txBody>
                    <a:bodyPr/>
                    <a:lstStyle/>
                    <a:p>
                      <a:pPr algn="ct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amount and nature of PA opportunities that students get in schools? </a:t>
                      </a:r>
                    </a:p>
                    <a:p>
                      <a:pPr algn="ctr">
                        <a:lnSpc>
                          <a:spcPct val="107000"/>
                        </a:lnSpc>
                        <a:spcAft>
                          <a:spcPts val="600"/>
                        </a:spcAft>
                      </a:pP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687571"/>
                  </a:ext>
                </a:extLst>
              </a:tr>
              <a:tr h="176309">
                <a:tc>
                  <a:txBody>
                    <a:bodyPr/>
                    <a:lstStyle/>
                    <a:p>
                      <a:pPr algn="ct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do students experience school-based PA?</a:t>
                      </a:r>
                    </a:p>
                    <a:p>
                      <a:pPr algn="ctr">
                        <a:lnSpc>
                          <a:spcPct val="107000"/>
                        </a:lnSpc>
                        <a:spcAft>
                          <a:spcPts val="600"/>
                        </a:spcAft>
                      </a:pP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874288"/>
                  </a:ext>
                </a:extLst>
              </a:tr>
              <a:tr h="176309">
                <a:tc>
                  <a:txBody>
                    <a:bodyPr/>
                    <a:lstStyle/>
                    <a:p>
                      <a:pPr algn="ct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is the teaching workforce organised in schools towards supporting PA for students?</a:t>
                      </a:r>
                    </a:p>
                    <a:p>
                      <a:pPr algn="ctr">
                        <a:lnSpc>
                          <a:spcPct val="107000"/>
                        </a:lnSpc>
                        <a:spcAft>
                          <a:spcPts val="600"/>
                        </a:spcAft>
                      </a:pP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188961"/>
                  </a:ext>
                </a:extLst>
              </a:tr>
              <a:tr h="176309">
                <a:tc>
                  <a:txBody>
                    <a:bodyPr/>
                    <a:lstStyle/>
                    <a:p>
                      <a:pPr algn="ct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partnerships do schools engage with to support PA for students?</a:t>
                      </a:r>
                    </a:p>
                    <a:p>
                      <a:pPr algn="ctr">
                        <a:lnSpc>
                          <a:spcPct val="107000"/>
                        </a:lnSpc>
                        <a:spcAft>
                          <a:spcPts val="600"/>
                        </a:spcAft>
                      </a:pP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85708"/>
                  </a:ext>
                </a:extLst>
              </a:tr>
              <a:tr h="176309">
                <a:tc>
                  <a:txBody>
                    <a:bodyPr/>
                    <a:lstStyle/>
                    <a:p>
                      <a:pPr algn="ct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To what extent is PE structured in Educational Policy?</a:t>
                      </a:r>
                    </a:p>
                    <a:p>
                      <a:pPr algn="ctr">
                        <a:lnSpc>
                          <a:spcPct val="107000"/>
                        </a:lnSpc>
                        <a:spcAft>
                          <a:spcPts val="600"/>
                        </a:spcAft>
                      </a:pP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626110"/>
                  </a:ext>
                </a:extLst>
              </a:tr>
            </a:tbl>
          </a:graphicData>
        </a:graphic>
      </p:graphicFrame>
    </p:spTree>
    <p:extLst>
      <p:ext uri="{BB962C8B-B14F-4D97-AF65-F5344CB8AC3E}">
        <p14:creationId xmlns:p14="http://schemas.microsoft.com/office/powerpoint/2010/main" val="97593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2079301532"/>
              </p:ext>
            </p:extLst>
          </p:nvPr>
        </p:nvGraphicFramePr>
        <p:xfrm>
          <a:off x="128016" y="1663709"/>
          <a:ext cx="8887968" cy="5025551"/>
        </p:xfrm>
        <a:graphic>
          <a:graphicData uri="http://schemas.openxmlformats.org/drawingml/2006/table">
            <a:tbl>
              <a:tblPr bandRow="1">
                <a:tableStyleId>{5C22544A-7EE6-4342-B048-85BDC9FD1C3A}</a:tableStyleId>
              </a:tblPr>
              <a:tblGrid>
                <a:gridCol w="3140311">
                  <a:extLst>
                    <a:ext uri="{9D8B030D-6E8A-4147-A177-3AD203B41FA5}">
                      <a16:colId xmlns:a16="http://schemas.microsoft.com/office/drawing/2014/main" val="1693854227"/>
                    </a:ext>
                  </a:extLst>
                </a:gridCol>
                <a:gridCol w="5747657">
                  <a:extLst>
                    <a:ext uri="{9D8B030D-6E8A-4147-A177-3AD203B41FA5}">
                      <a16:colId xmlns:a16="http://schemas.microsoft.com/office/drawing/2014/main" val="4021728516"/>
                    </a:ext>
                  </a:extLst>
                </a:gridCol>
              </a:tblGrid>
              <a:tr h="758857">
                <a:tc gridSpan="2">
                  <a:txBody>
                    <a:bodyPr/>
                    <a:lstStyle/>
                    <a:p>
                      <a:pPr algn="ctr">
                        <a:lnSpc>
                          <a:spcPct val="107000"/>
                        </a:lnSpc>
                        <a:spcAft>
                          <a:spcPts val="0"/>
                        </a:spcAft>
                      </a:pPr>
                      <a:r>
                        <a:rPr lang="en-GB" sz="1400" dirty="0">
                          <a:effectLst/>
                        </a:rPr>
                        <a:t>AGENDA - 15</a:t>
                      </a:r>
                      <a:r>
                        <a:rPr lang="en-GB" sz="1400" baseline="30000" dirty="0">
                          <a:effectLst/>
                        </a:rPr>
                        <a:t>th </a:t>
                      </a:r>
                      <a:r>
                        <a:rPr lang="en-GB" sz="1400" dirty="0">
                          <a:effectLst/>
                        </a:rPr>
                        <a:t>June</a:t>
                      </a:r>
                      <a:endParaRPr lang="pt-PT" sz="1400" dirty="0">
                        <a:effectLst/>
                      </a:endParaRPr>
                    </a:p>
                    <a:p>
                      <a:pPr algn="ctr">
                        <a:lnSpc>
                          <a:spcPct val="107000"/>
                        </a:lnSpc>
                        <a:spcAft>
                          <a:spcPts val="0"/>
                        </a:spcAft>
                      </a:pPr>
                      <a:r>
                        <a:rPr lang="en-GB" sz="1400" dirty="0">
                          <a:effectLst/>
                        </a:rPr>
                        <a:t>Online Meeting </a:t>
                      </a:r>
                      <a:endParaRPr lang="pt-PT" sz="1400" dirty="0">
                        <a:effectLst/>
                      </a:endParaRPr>
                    </a:p>
                    <a:p>
                      <a:pPr algn="ctr">
                        <a:lnSpc>
                          <a:spcPct val="107000"/>
                        </a:lnSpc>
                        <a:spcAft>
                          <a:spcPts val="0"/>
                        </a:spcAft>
                      </a:pPr>
                      <a:r>
                        <a:rPr lang="en-GB" sz="1400" dirty="0">
                          <a:effectLst/>
                        </a:rPr>
                        <a:t>(Morning: 9 am to </a:t>
                      </a:r>
                      <a:r>
                        <a:rPr lang="en-GB" sz="1400" dirty="0" err="1">
                          <a:effectLst/>
                        </a:rPr>
                        <a:t>12am</a:t>
                      </a:r>
                      <a:r>
                        <a:rPr lang="en-GB" sz="1400" dirty="0">
                          <a:effectLst/>
                        </a:rPr>
                        <a:t>)  All Partners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hMerge="1">
                  <a:txBody>
                    <a:bodyPr/>
                    <a:lstStyle/>
                    <a:p>
                      <a:endParaRPr lang="pt-PT"/>
                    </a:p>
                  </a:txBody>
                  <a:tcPr/>
                </a:tc>
                <a:extLst>
                  <a:ext uri="{0D108BD9-81ED-4DB2-BD59-A6C34878D82A}">
                    <a16:rowId xmlns:a16="http://schemas.microsoft.com/office/drawing/2014/main" val="507662786"/>
                  </a:ext>
                </a:extLst>
              </a:tr>
              <a:tr h="212521">
                <a:tc>
                  <a:txBody>
                    <a:bodyPr/>
                    <a:lstStyle/>
                    <a:p>
                      <a:pPr algn="ctr">
                        <a:lnSpc>
                          <a:spcPct val="107000"/>
                        </a:lnSpc>
                        <a:spcAft>
                          <a:spcPts val="0"/>
                        </a:spcAft>
                      </a:pPr>
                      <a:r>
                        <a:rPr lang="en-GB" sz="1400">
                          <a:effectLst/>
                        </a:rPr>
                        <a:t>Time/Activity</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nchor="ctr"/>
                </a:tc>
                <a:tc>
                  <a:txBody>
                    <a:bodyPr/>
                    <a:lstStyle/>
                    <a:p>
                      <a:pPr algn="ctr">
                        <a:lnSpc>
                          <a:spcPct val="107000"/>
                        </a:lnSpc>
                        <a:spcAft>
                          <a:spcPts val="0"/>
                        </a:spcAft>
                      </a:pPr>
                      <a:r>
                        <a:rPr lang="en-GB" sz="1400">
                          <a:effectLst/>
                        </a:rPr>
                        <a:t>Session Aims (Responsible)</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nchor="ctr"/>
                </a:tc>
                <a:extLst>
                  <a:ext uri="{0D108BD9-81ED-4DB2-BD59-A6C34878D82A}">
                    <a16:rowId xmlns:a16="http://schemas.microsoft.com/office/drawing/2014/main" val="1646913280"/>
                  </a:ext>
                </a:extLst>
              </a:tr>
              <a:tr h="879777">
                <a:tc>
                  <a:txBody>
                    <a:bodyPr/>
                    <a:lstStyle/>
                    <a:p>
                      <a:pPr algn="ctr">
                        <a:lnSpc>
                          <a:spcPct val="107000"/>
                        </a:lnSpc>
                        <a:spcAft>
                          <a:spcPts val="0"/>
                        </a:spcAft>
                      </a:pPr>
                      <a:r>
                        <a:rPr lang="en-GB" sz="1400" dirty="0">
                          <a:effectLst/>
                        </a:rPr>
                        <a:t>Item 1.</a:t>
                      </a:r>
                      <a:endParaRPr lang="pt-PT" sz="1400" dirty="0">
                        <a:effectLst/>
                      </a:endParaRPr>
                    </a:p>
                    <a:p>
                      <a:pPr algn="ctr">
                        <a:lnSpc>
                          <a:spcPct val="107000"/>
                        </a:lnSpc>
                        <a:spcAft>
                          <a:spcPts val="0"/>
                        </a:spcAft>
                      </a:pPr>
                      <a:r>
                        <a:rPr lang="en-GB" sz="1400" dirty="0">
                          <a:effectLst/>
                        </a:rPr>
                        <a:t>Coordination Greetings</a:t>
                      </a:r>
                      <a:endParaRPr lang="pt-PT" sz="1400" dirty="0">
                        <a:effectLst/>
                      </a:endParaRPr>
                    </a:p>
                    <a:p>
                      <a:pPr algn="ctr">
                        <a:lnSpc>
                          <a:spcPct val="107000"/>
                        </a:lnSpc>
                        <a:spcAft>
                          <a:spcPts val="0"/>
                        </a:spcAft>
                      </a:pPr>
                      <a:r>
                        <a:rPr lang="en-GB" sz="1400" dirty="0" err="1">
                          <a:effectLst/>
                        </a:rPr>
                        <a:t>9h00m-9h30m</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a:txBody>
                    <a:bodyPr/>
                    <a:lstStyle/>
                    <a:p>
                      <a:pPr algn="ctr">
                        <a:lnSpc>
                          <a:spcPct val="107000"/>
                        </a:lnSpc>
                        <a:spcAft>
                          <a:spcPts val="0"/>
                        </a:spcAft>
                      </a:pPr>
                      <a:r>
                        <a:rPr lang="en-GB" sz="1400" dirty="0">
                          <a:effectLst/>
                        </a:rPr>
                        <a:t>Welcome the Partners</a:t>
                      </a:r>
                      <a:endParaRPr lang="pt-PT" sz="1400" dirty="0">
                        <a:effectLst/>
                      </a:endParaRPr>
                    </a:p>
                    <a:p>
                      <a:pPr algn="ctr">
                        <a:lnSpc>
                          <a:spcPct val="107000"/>
                        </a:lnSpc>
                        <a:spcAft>
                          <a:spcPts val="0"/>
                        </a:spcAft>
                      </a:pPr>
                      <a:r>
                        <a:rPr lang="en-GB" sz="1400" dirty="0">
                          <a:effectLst/>
                        </a:rPr>
                        <a:t>(</a:t>
                      </a:r>
                      <a:r>
                        <a:rPr lang="en-GB" sz="1400" dirty="0" err="1">
                          <a:effectLst/>
                        </a:rPr>
                        <a:t>SFISM</a:t>
                      </a:r>
                      <a:r>
                        <a:rPr lang="en-GB" sz="1400" dirty="0">
                          <a:effectLst/>
                        </a:rPr>
                        <a:t>, FMH, </a:t>
                      </a:r>
                      <a:r>
                        <a:rPr lang="en-GB" sz="1400" dirty="0" err="1">
                          <a:effectLst/>
                        </a:rPr>
                        <a:t>SPEF</a:t>
                      </a:r>
                      <a:r>
                        <a:rPr lang="en-GB" sz="1400" dirty="0">
                          <a:effectLst/>
                        </a:rPr>
                        <a:t>)</a:t>
                      </a:r>
                      <a:endParaRPr lang="pt-PT" sz="1400" dirty="0">
                        <a:effectLst/>
                      </a:endParaRPr>
                    </a:p>
                    <a:p>
                      <a:pPr algn="ctr">
                        <a:lnSpc>
                          <a:spcPct val="107000"/>
                        </a:lnSpc>
                        <a:spcAft>
                          <a:spcPts val="0"/>
                        </a:spcAft>
                      </a:pPr>
                      <a:r>
                        <a:rPr lang="en-GB" sz="1400" dirty="0">
                          <a:effectLst/>
                        </a:rPr>
                        <a:t>Introduce the Meeting Agenda &amp; Relevant general information</a:t>
                      </a:r>
                      <a:endParaRPr lang="pt-PT" sz="1400" dirty="0">
                        <a:effectLst/>
                      </a:endParaRPr>
                    </a:p>
                    <a:p>
                      <a:pPr algn="ctr">
                        <a:lnSpc>
                          <a:spcPct val="107000"/>
                        </a:lnSpc>
                        <a:spcAft>
                          <a:spcPts val="0"/>
                        </a:spcAft>
                      </a:pPr>
                      <a:r>
                        <a:rPr lang="en-GB" sz="1400" dirty="0">
                          <a:effectLst/>
                        </a:rPr>
                        <a:t>(FMH and </a:t>
                      </a:r>
                      <a:r>
                        <a:rPr lang="en-GB" sz="1400" dirty="0" err="1">
                          <a:effectLst/>
                        </a:rPr>
                        <a:t>SPEF</a:t>
                      </a:r>
                      <a:r>
                        <a:rPr lang="en-GB" sz="1400" dirty="0">
                          <a:effectLst/>
                        </a:rPr>
                        <a: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3938353234"/>
                  </a:ext>
                </a:extLst>
              </a:tr>
              <a:tr h="657359">
                <a:tc>
                  <a:txBody>
                    <a:bodyPr/>
                    <a:lstStyle/>
                    <a:p>
                      <a:pPr algn="ctr">
                        <a:lnSpc>
                          <a:spcPct val="107000"/>
                        </a:lnSpc>
                        <a:spcAft>
                          <a:spcPts val="0"/>
                        </a:spcAft>
                      </a:pPr>
                      <a:r>
                        <a:rPr lang="en-GB" sz="1400" dirty="0">
                          <a:effectLst/>
                        </a:rPr>
                        <a:t>Item 2.</a:t>
                      </a:r>
                      <a:endParaRPr lang="pt-PT" sz="1400" dirty="0">
                        <a:effectLst/>
                      </a:endParaRPr>
                    </a:p>
                    <a:p>
                      <a:pPr algn="ctr">
                        <a:lnSpc>
                          <a:spcPct val="107000"/>
                        </a:lnSpc>
                        <a:spcAft>
                          <a:spcPts val="0"/>
                        </a:spcAft>
                      </a:pPr>
                      <a:r>
                        <a:rPr lang="en-GB" sz="1400" dirty="0">
                          <a:effectLst/>
                        </a:rPr>
                        <a:t>Administrative and Financial Report</a:t>
                      </a:r>
                      <a:endParaRPr lang="pt-PT" sz="1400" dirty="0">
                        <a:effectLst/>
                      </a:endParaRPr>
                    </a:p>
                    <a:p>
                      <a:pPr algn="ctr">
                        <a:lnSpc>
                          <a:spcPct val="107000"/>
                        </a:lnSpc>
                        <a:spcAft>
                          <a:spcPts val="0"/>
                        </a:spcAft>
                      </a:pPr>
                      <a:r>
                        <a:rPr lang="en-GB" sz="1400" dirty="0" err="1">
                          <a:effectLst/>
                        </a:rPr>
                        <a:t>9h30m-10h30m</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a:txBody>
                    <a:bodyPr/>
                    <a:lstStyle/>
                    <a:p>
                      <a:pPr algn="ctr">
                        <a:lnSpc>
                          <a:spcPct val="107000"/>
                        </a:lnSpc>
                        <a:spcAft>
                          <a:spcPts val="0"/>
                        </a:spcAft>
                      </a:pPr>
                      <a:r>
                        <a:rPr lang="en-GB" sz="1400" dirty="0">
                          <a:effectLst/>
                        </a:rPr>
                        <a:t>Update Partners on the Administrative and Financial Aspects</a:t>
                      </a:r>
                      <a:endParaRPr lang="pt-PT" sz="1400" dirty="0">
                        <a:effectLst/>
                      </a:endParaRPr>
                    </a:p>
                    <a:p>
                      <a:pPr algn="ctr">
                        <a:lnSpc>
                          <a:spcPct val="107000"/>
                        </a:lnSpc>
                        <a:spcAft>
                          <a:spcPts val="0"/>
                        </a:spcAft>
                      </a:pPr>
                      <a:r>
                        <a:rPr lang="en-GB" sz="1400" dirty="0">
                          <a:effectLst/>
                        </a:rPr>
                        <a:t>(FMH – </a:t>
                      </a:r>
                      <a:r>
                        <a:rPr lang="en-GB" sz="1400" dirty="0" err="1">
                          <a:effectLst/>
                        </a:rPr>
                        <a:t>Andreia</a:t>
                      </a:r>
                      <a:r>
                        <a:rPr lang="en-GB" sz="1400" dirty="0">
                          <a:effectLst/>
                        </a:rPr>
                        <a:t> Sousa)</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424209067"/>
                  </a:ext>
                </a:extLst>
              </a:tr>
              <a:tr h="434939">
                <a:tc gridSpan="2">
                  <a:txBody>
                    <a:bodyPr/>
                    <a:lstStyle/>
                    <a:p>
                      <a:pPr algn="ctr">
                        <a:lnSpc>
                          <a:spcPct val="107000"/>
                        </a:lnSpc>
                        <a:spcAft>
                          <a:spcPts val="0"/>
                        </a:spcAft>
                      </a:pPr>
                      <a:r>
                        <a:rPr lang="pt-PT" sz="1400" dirty="0" err="1">
                          <a:effectLst/>
                        </a:rPr>
                        <a:t>Coffee</a:t>
                      </a:r>
                      <a:r>
                        <a:rPr lang="pt-PT" sz="1400" dirty="0">
                          <a:effectLst/>
                        </a:rPr>
                        <a:t> Break</a:t>
                      </a:r>
                    </a:p>
                    <a:p>
                      <a:pPr algn="ctr">
                        <a:lnSpc>
                          <a:spcPct val="107000"/>
                        </a:lnSpc>
                        <a:spcAft>
                          <a:spcPts val="0"/>
                        </a:spcAft>
                      </a:pPr>
                      <a:r>
                        <a:rPr lang="pt-PT" sz="1400" dirty="0">
                          <a:effectLst/>
                        </a:rPr>
                        <a:t>(</a:t>
                      </a:r>
                      <a:r>
                        <a:rPr lang="pt-PT" sz="1400" dirty="0" err="1">
                          <a:effectLst/>
                        </a:rPr>
                        <a:t>10h30m-10h50m</a:t>
                      </a:r>
                      <a:r>
                        <a:rPr lang="pt-PT" sz="1400" dirty="0">
                          <a:effectLst/>
                        </a:rPr>
                        <a: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hMerge="1">
                  <a:txBody>
                    <a:bodyPr/>
                    <a:lstStyle/>
                    <a:p>
                      <a:endParaRPr lang="pt-PT"/>
                    </a:p>
                  </a:txBody>
                  <a:tcPr/>
                </a:tc>
                <a:extLst>
                  <a:ext uri="{0D108BD9-81ED-4DB2-BD59-A6C34878D82A}">
                    <a16:rowId xmlns:a16="http://schemas.microsoft.com/office/drawing/2014/main" val="2508715616"/>
                  </a:ext>
                </a:extLst>
              </a:tr>
              <a:tr h="657359">
                <a:tc>
                  <a:txBody>
                    <a:bodyPr/>
                    <a:lstStyle/>
                    <a:p>
                      <a:pPr algn="ctr">
                        <a:lnSpc>
                          <a:spcPct val="107000"/>
                        </a:lnSpc>
                        <a:spcAft>
                          <a:spcPts val="0"/>
                        </a:spcAft>
                      </a:pPr>
                      <a:r>
                        <a:rPr lang="en-GB" sz="1400" dirty="0">
                          <a:effectLst/>
                        </a:rPr>
                        <a:t>Item 3.</a:t>
                      </a:r>
                      <a:endParaRPr lang="pt-PT" sz="1400" dirty="0">
                        <a:effectLst/>
                      </a:endParaRPr>
                    </a:p>
                    <a:p>
                      <a:pPr algn="ctr">
                        <a:lnSpc>
                          <a:spcPct val="107000"/>
                        </a:lnSpc>
                        <a:spcAft>
                          <a:spcPts val="0"/>
                        </a:spcAft>
                      </a:pPr>
                      <a:r>
                        <a:rPr lang="en-GB" sz="1400" dirty="0">
                          <a:effectLst/>
                        </a:rPr>
                        <a:t>Coordination Summary Report</a:t>
                      </a:r>
                      <a:endParaRPr lang="pt-PT" sz="1400" dirty="0">
                        <a:effectLst/>
                      </a:endParaRPr>
                    </a:p>
                    <a:p>
                      <a:pPr algn="ctr">
                        <a:lnSpc>
                          <a:spcPct val="107000"/>
                        </a:lnSpc>
                        <a:spcAft>
                          <a:spcPts val="0"/>
                        </a:spcAft>
                      </a:pPr>
                      <a:r>
                        <a:rPr lang="en-GB" sz="1400" dirty="0" err="1">
                          <a:effectLst/>
                        </a:rPr>
                        <a:t>10h50m-11h20m</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a:txBody>
                    <a:bodyPr/>
                    <a:lstStyle/>
                    <a:p>
                      <a:pPr algn="ctr">
                        <a:lnSpc>
                          <a:spcPct val="107000"/>
                        </a:lnSpc>
                        <a:spcAft>
                          <a:spcPts val="0"/>
                        </a:spcAft>
                        <a:tabLst>
                          <a:tab pos="114935" algn="l"/>
                        </a:tabLst>
                      </a:pPr>
                      <a:r>
                        <a:rPr lang="en-GB" sz="1400" dirty="0">
                          <a:effectLst/>
                        </a:rPr>
                        <a:t>Coordination Summary Report since March 26</a:t>
                      </a:r>
                      <a:r>
                        <a:rPr lang="en-GB" sz="1400" baseline="30000" dirty="0">
                          <a:effectLst/>
                        </a:rPr>
                        <a:t>th</a:t>
                      </a:r>
                      <a:endParaRPr lang="pt-PT" sz="1400" dirty="0">
                        <a:effectLst/>
                      </a:endParaRPr>
                    </a:p>
                    <a:p>
                      <a:pPr algn="ctr">
                        <a:lnSpc>
                          <a:spcPct val="107000"/>
                        </a:lnSpc>
                        <a:spcAft>
                          <a:spcPts val="0"/>
                        </a:spcAft>
                        <a:tabLst>
                          <a:tab pos="114935" algn="l"/>
                        </a:tabLst>
                      </a:pPr>
                      <a:r>
                        <a:rPr lang="en-GB" sz="1400" dirty="0">
                          <a:effectLst/>
                        </a:rPr>
                        <a:t>(FMH and </a:t>
                      </a:r>
                      <a:r>
                        <a:rPr lang="en-GB" sz="1400" dirty="0" err="1">
                          <a:effectLst/>
                        </a:rPr>
                        <a:t>SPEF</a:t>
                      </a:r>
                      <a:r>
                        <a:rPr lang="en-GB" sz="1400" dirty="0">
                          <a:effectLst/>
                        </a:rPr>
                        <a:t>)</a:t>
                      </a:r>
                      <a:endParaRPr lang="pt-P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839423165"/>
                  </a:ext>
                </a:extLst>
              </a:tr>
              <a:tr h="879777">
                <a:tc>
                  <a:txBody>
                    <a:bodyPr/>
                    <a:lstStyle/>
                    <a:p>
                      <a:pPr algn="ctr">
                        <a:lnSpc>
                          <a:spcPct val="107000"/>
                        </a:lnSpc>
                        <a:spcAft>
                          <a:spcPts val="0"/>
                        </a:spcAft>
                      </a:pPr>
                      <a:r>
                        <a:rPr lang="en-GB" sz="1400" dirty="0">
                          <a:effectLst/>
                        </a:rPr>
                        <a:t>Item 4.</a:t>
                      </a:r>
                      <a:endParaRPr lang="pt-PT" sz="1400" dirty="0">
                        <a:effectLst/>
                      </a:endParaRPr>
                    </a:p>
                    <a:p>
                      <a:pPr algn="ctr">
                        <a:lnSpc>
                          <a:spcPct val="107000"/>
                        </a:lnSpc>
                        <a:spcAft>
                          <a:spcPts val="0"/>
                        </a:spcAft>
                      </a:pPr>
                      <a:r>
                        <a:rPr lang="en-GB" sz="1400" dirty="0" err="1">
                          <a:effectLst/>
                        </a:rPr>
                        <a:t>EuPEO</a:t>
                      </a:r>
                      <a:r>
                        <a:rPr lang="en-GB" sz="1400" dirty="0">
                          <a:effectLst/>
                        </a:rPr>
                        <a:t> Pilot National Review </a:t>
                      </a:r>
                    </a:p>
                    <a:p>
                      <a:pPr algn="ctr">
                        <a:lnSpc>
                          <a:spcPct val="107000"/>
                        </a:lnSpc>
                        <a:spcAft>
                          <a:spcPts val="0"/>
                        </a:spcAft>
                      </a:pPr>
                      <a:r>
                        <a:rPr lang="en-GB" sz="1400" dirty="0">
                          <a:effectLst/>
                        </a:rPr>
                        <a:t>(Process and Results) – Part 1</a:t>
                      </a:r>
                      <a:endParaRPr lang="pt-PT" sz="1400" dirty="0">
                        <a:effectLst/>
                      </a:endParaRPr>
                    </a:p>
                    <a:p>
                      <a:pPr algn="ctr">
                        <a:lnSpc>
                          <a:spcPct val="107000"/>
                        </a:lnSpc>
                        <a:spcAft>
                          <a:spcPts val="0"/>
                        </a:spcAft>
                      </a:pPr>
                      <a:r>
                        <a:rPr lang="en-GB" sz="1400" dirty="0" err="1">
                          <a:effectLst/>
                        </a:rPr>
                        <a:t>11h20m-12h10m</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a:txBody>
                    <a:bodyPr/>
                    <a:lstStyle/>
                    <a:p>
                      <a:pPr algn="ctr">
                        <a:lnSpc>
                          <a:spcPct val="107000"/>
                        </a:lnSpc>
                        <a:spcAft>
                          <a:spcPts val="0"/>
                        </a:spcAft>
                      </a:pPr>
                      <a:r>
                        <a:rPr lang="en-GB" sz="1400" dirty="0">
                          <a:effectLst/>
                        </a:rPr>
                        <a:t>National Presentations of the Pilot Results</a:t>
                      </a:r>
                      <a:endParaRPr lang="pt-PT" sz="1400" dirty="0">
                        <a:effectLst/>
                      </a:endParaRPr>
                    </a:p>
                    <a:p>
                      <a:pPr algn="ctr">
                        <a:lnSpc>
                          <a:spcPct val="107000"/>
                        </a:lnSpc>
                        <a:spcAft>
                          <a:spcPts val="0"/>
                        </a:spcAft>
                      </a:pPr>
                      <a:r>
                        <a:rPr lang="en-GB" sz="1400" dirty="0">
                          <a:effectLst/>
                        </a:rPr>
                        <a:t>(</a:t>
                      </a:r>
                      <a:r>
                        <a:rPr lang="en-GB" sz="1400" dirty="0" err="1">
                          <a:effectLst/>
                        </a:rPr>
                        <a:t>15min</a:t>
                      </a:r>
                      <a:r>
                        <a:rPr lang="en-GB" sz="1400" dirty="0">
                          <a:effectLst/>
                        </a:rPr>
                        <a:t> for presentation and questions)</a:t>
                      </a:r>
                      <a:endParaRPr lang="pt-PT" sz="1400" dirty="0">
                        <a:effectLst/>
                      </a:endParaRPr>
                    </a:p>
                    <a:p>
                      <a:pPr algn="ctr">
                        <a:lnSpc>
                          <a:spcPct val="107000"/>
                        </a:lnSpc>
                        <a:spcAft>
                          <a:spcPts val="0"/>
                        </a:spcAft>
                      </a:pPr>
                      <a:r>
                        <a:rPr lang="en-GB" sz="1400" dirty="0">
                          <a:effectLst/>
                        </a:rPr>
                        <a:t>(National Partners: France</a:t>
                      </a:r>
                      <a:r>
                        <a:rPr lang="pt-PT" sz="1400" dirty="0">
                          <a:effectLst/>
                        </a:rPr>
                        <a:t>; </a:t>
                      </a:r>
                      <a:r>
                        <a:rPr lang="pt-PT" sz="1400" dirty="0" err="1">
                          <a:effectLst/>
                        </a:rPr>
                        <a:t>Slovenia</a:t>
                      </a:r>
                      <a:r>
                        <a:rPr lang="pt-PT" sz="1400" dirty="0">
                          <a:effectLst/>
                        </a:rPr>
                        <a:t>; </a:t>
                      </a:r>
                      <a:r>
                        <a:rPr lang="en-GB" sz="1400" dirty="0">
                          <a:effectLst/>
                        </a:rPr>
                        <a:t>Czech Republic)</a:t>
                      </a:r>
                      <a:endParaRPr lang="pt-P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785180516"/>
                  </a:ext>
                </a:extLst>
              </a:tr>
              <a:tr h="396839">
                <a:tc gridSpan="2">
                  <a:txBody>
                    <a:bodyPr/>
                    <a:lstStyle/>
                    <a:p>
                      <a:pPr algn="ctr">
                        <a:lnSpc>
                          <a:spcPct val="107000"/>
                        </a:lnSpc>
                        <a:spcAft>
                          <a:spcPts val="0"/>
                        </a:spcAft>
                      </a:pPr>
                      <a:r>
                        <a:rPr lang="en-GB" sz="1400" dirty="0">
                          <a:effectLst/>
                        </a:rPr>
                        <a:t>Lunch Break</a:t>
                      </a:r>
                    </a:p>
                    <a:p>
                      <a:pPr algn="ctr">
                        <a:lnSpc>
                          <a:spcPct val="107000"/>
                        </a:lnSpc>
                        <a:spcAft>
                          <a:spcPts val="0"/>
                        </a:spcAft>
                      </a:pPr>
                      <a:r>
                        <a:rPr lang="en-GB" sz="1400" dirty="0">
                          <a:effectLst/>
                        </a:rPr>
                        <a:t>(</a:t>
                      </a:r>
                      <a:r>
                        <a:rPr lang="en-GB" sz="1400" dirty="0" err="1">
                          <a:effectLst/>
                        </a:rPr>
                        <a:t>12h10m-14h00m</a:t>
                      </a:r>
                      <a:r>
                        <a:rPr lang="en-GB" sz="1400" dirty="0">
                          <a:effectLst/>
                        </a:rPr>
                        <a: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tc hMerge="1">
                  <a:txBody>
                    <a:bodyPr/>
                    <a:lstStyle/>
                    <a:p>
                      <a:endParaRPr lang="pt-PT"/>
                    </a:p>
                  </a:txBody>
                  <a:tcPr/>
                </a:tc>
                <a:extLst>
                  <a:ext uri="{0D108BD9-81ED-4DB2-BD59-A6C34878D82A}">
                    <a16:rowId xmlns:a16="http://schemas.microsoft.com/office/drawing/2014/main" val="2581169461"/>
                  </a:ext>
                </a:extLst>
              </a:tr>
            </a:tbl>
          </a:graphicData>
        </a:graphic>
      </p:graphicFrame>
    </p:spTree>
    <p:extLst>
      <p:ext uri="{BB962C8B-B14F-4D97-AF65-F5344CB8AC3E}">
        <p14:creationId xmlns:p14="http://schemas.microsoft.com/office/powerpoint/2010/main" val="281859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133858"/>
            <a:ext cx="1865376" cy="1211161"/>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851185"/>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264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027829479"/>
              </p:ext>
            </p:extLst>
          </p:nvPr>
        </p:nvGraphicFramePr>
        <p:xfrm>
          <a:off x="109728" y="693457"/>
          <a:ext cx="9034272" cy="6124068"/>
        </p:xfrm>
        <a:graphic>
          <a:graphicData uri="http://schemas.openxmlformats.org/drawingml/2006/table">
            <a:tbl>
              <a:tblPr bandRow="1">
                <a:tableStyleId>{5C22544A-7EE6-4342-B048-85BDC9FD1C3A}</a:tableStyleId>
              </a:tblPr>
              <a:tblGrid>
                <a:gridCol w="3432615">
                  <a:extLst>
                    <a:ext uri="{9D8B030D-6E8A-4147-A177-3AD203B41FA5}">
                      <a16:colId xmlns:a16="http://schemas.microsoft.com/office/drawing/2014/main" val="989541651"/>
                    </a:ext>
                  </a:extLst>
                </a:gridCol>
                <a:gridCol w="2025502">
                  <a:extLst>
                    <a:ext uri="{9D8B030D-6E8A-4147-A177-3AD203B41FA5}">
                      <a16:colId xmlns:a16="http://schemas.microsoft.com/office/drawing/2014/main" val="1176063079"/>
                    </a:ext>
                  </a:extLst>
                </a:gridCol>
                <a:gridCol w="1998921">
                  <a:extLst>
                    <a:ext uri="{9D8B030D-6E8A-4147-A177-3AD203B41FA5}">
                      <a16:colId xmlns:a16="http://schemas.microsoft.com/office/drawing/2014/main" val="3460335747"/>
                    </a:ext>
                  </a:extLst>
                </a:gridCol>
                <a:gridCol w="1577234">
                  <a:extLst>
                    <a:ext uri="{9D8B030D-6E8A-4147-A177-3AD203B41FA5}">
                      <a16:colId xmlns:a16="http://schemas.microsoft.com/office/drawing/2014/main" val="811956236"/>
                    </a:ext>
                  </a:extLst>
                </a:gridCol>
              </a:tblGrid>
              <a:tr h="176309">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Reporting Question</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gridSpan="2">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Framework</a:t>
                      </a:r>
                    </a:p>
                  </a:txBody>
                  <a:tcPr marL="35259" marR="35259" marT="0" marB="0"/>
                </a:tc>
                <a:tc hMerge="1">
                  <a:txBody>
                    <a:bodyPr/>
                    <a:lstStyle/>
                    <a:p>
                      <a:pPr algn="ctr">
                        <a:lnSpc>
                          <a:spcPct val="107000"/>
                        </a:lnSpc>
                        <a:spcAft>
                          <a:spcPts val="0"/>
                        </a:spcAft>
                      </a:pP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EuPEO</a:t>
                      </a:r>
                      <a:r>
                        <a:rPr lang="pt-PT" sz="1600" b="1" dirty="0">
                          <a:effectLst/>
                          <a:latin typeface="Calibri" panose="020F0502020204030204" pitchFamily="34" charset="0"/>
                          <a:ea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ea typeface="Calibri" panose="020F0502020204030204" pitchFamily="34" charset="0"/>
                          <a:cs typeface="Times New Roman" panose="02020603050405020304" pitchFamily="18" charset="0"/>
                        </a:rPr>
                        <a:t>Tools</a:t>
                      </a:r>
                      <a:endParaRPr lang="pt-P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2769050582"/>
                  </a:ext>
                </a:extLst>
              </a:tr>
              <a:tr h="17630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What learning do students get from PE?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i="1" dirty="0">
                          <a:effectLst/>
                          <a:latin typeface="Calibri" panose="020F0502020204030204" pitchFamily="34" charset="0"/>
                          <a:ea typeface="Calibri" panose="020F0502020204030204" pitchFamily="34" charset="0"/>
                          <a:cs typeface="Times New Roman" panose="02020603050405020304" pitchFamily="18" charset="0"/>
                        </a:rPr>
                        <a:t>Curriculum Flexibility</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PE Learning Outcomes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Physical-Self Perception</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Physical Activities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Health-Related Fitness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EuLAS-P</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EuLAS-T</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ECQ-NELAS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875104"/>
                  </a:ext>
                </a:extLst>
              </a:tr>
              <a:tr h="17630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What is the amount and nature of PA opportunities that students get in schools? </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i="1" dirty="0">
                          <a:effectLst/>
                          <a:latin typeface="Calibri" panose="020F0502020204030204" pitchFamily="34" charset="0"/>
                          <a:ea typeface="Calibri" panose="020F0502020204030204" pitchFamily="34" charset="0"/>
                          <a:cs typeface="Times New Roman" panose="02020603050405020304" pitchFamily="18" charset="0"/>
                        </a:rPr>
                        <a:t>Curriculum Flexibility</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PA Opportunities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(PE, SS, OFPA)</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Participation (Time/Frequency)</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Content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EPQ</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ESQ</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ECQ</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687571"/>
                  </a:ext>
                </a:extLst>
              </a:tr>
              <a:tr h="17630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How do students experience school-based PA?</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i="1">
                          <a:effectLst/>
                          <a:latin typeface="Calibri" panose="020F0502020204030204" pitchFamily="34" charset="0"/>
                          <a:ea typeface="Calibri" panose="020F0502020204030204" pitchFamily="34" charset="0"/>
                          <a:cs typeface="Times New Roman" panose="02020603050405020304" pitchFamily="18" charset="0"/>
                        </a:rPr>
                        <a:t>Curriculum Flexibility</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PA Experiences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i="1">
                          <a:effectLst/>
                          <a:latin typeface="Calibri" panose="020F0502020204030204" pitchFamily="34" charset="0"/>
                          <a:ea typeface="Calibri" panose="020F0502020204030204" pitchFamily="34" charset="0"/>
                          <a:cs typeface="Times New Roman" panose="02020603050405020304" pitchFamily="18" charset="0"/>
                        </a:rPr>
                        <a:t>Facilities, Equipment and Resources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Pedagogical Principles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Assessment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Value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Satisfaction</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Diversity / PE Curricular Flexibility</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Access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Maintenance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EPQ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ESQ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ECQ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ESQ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874288"/>
                  </a:ext>
                </a:extLst>
              </a:tr>
              <a:tr h="17630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How is the teaching workforce organised in schools towards supporting PA for students?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i="1" dirty="0">
                          <a:effectLst/>
                          <a:latin typeface="Calibri" panose="020F0502020204030204" pitchFamily="34" charset="0"/>
                          <a:ea typeface="Calibri" panose="020F0502020204030204" pitchFamily="34" charset="0"/>
                          <a:cs typeface="Times New Roman" panose="02020603050405020304" pitchFamily="18" charset="0"/>
                        </a:rPr>
                        <a:t>Teacher Workforce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i="1" dirty="0">
                          <a:effectLst/>
                          <a:latin typeface="Calibri" panose="020F0502020204030204" pitchFamily="34" charset="0"/>
                          <a:ea typeface="Calibri" panose="020F0502020204030204" pitchFamily="34" charset="0"/>
                          <a:cs typeface="Times New Roman" panose="02020603050405020304" pitchFamily="18" charset="0"/>
                        </a:rPr>
                        <a:t> </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i="1" dirty="0">
                          <a:effectLst/>
                          <a:latin typeface="Calibri" panose="020F0502020204030204" pitchFamily="34" charset="0"/>
                          <a:ea typeface="Calibri" panose="020F0502020204030204" pitchFamily="34" charset="0"/>
                          <a:cs typeface="Times New Roman" panose="02020603050405020304" pitchFamily="18" charset="0"/>
                        </a:rPr>
                        <a:t> </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i="1" dirty="0">
                          <a:effectLst/>
                          <a:latin typeface="Calibri" panose="020F0502020204030204" pitchFamily="34" charset="0"/>
                          <a:ea typeface="Calibri" panose="020F0502020204030204" pitchFamily="34" charset="0"/>
                          <a:cs typeface="Times New Roman" panose="02020603050405020304" pitchFamily="18" charset="0"/>
                        </a:rPr>
                        <a:t> Teacher Education</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PE Teachers Demographics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Teaching Workload</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Head of PE Roles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ITE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Induction</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CPD</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ESQ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EPQ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ECQ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ECQ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188961"/>
                  </a:ext>
                </a:extLst>
              </a:tr>
              <a:tr h="17630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What partnerships do schools engage with to support PA for students?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i="1">
                          <a:effectLst/>
                          <a:latin typeface="Calibri" panose="020F0502020204030204" pitchFamily="34" charset="0"/>
                          <a:ea typeface="Calibri" panose="020F0502020204030204" pitchFamily="34" charset="0"/>
                          <a:cs typeface="Times New Roman" panose="02020603050405020304" pitchFamily="18" charset="0"/>
                        </a:rPr>
                        <a:t>Community Partnerships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Public vs Private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Partnership Focus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Importance</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ESQ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85708"/>
                  </a:ext>
                </a:extLst>
              </a:tr>
              <a:tr h="17630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 what extent is PE prioritised in Educational Policy?</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b="1" i="1">
                          <a:effectLst/>
                          <a:latin typeface="Calibri" panose="020F0502020204030204" pitchFamily="34" charset="0"/>
                          <a:ea typeface="Calibri" panose="020F0502020204030204" pitchFamily="34" charset="0"/>
                          <a:cs typeface="Times New Roman" panose="02020603050405020304" pitchFamily="18" charset="0"/>
                        </a:rPr>
                        <a:t>PE National Policy</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ECQ</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626110"/>
                  </a:ext>
                </a:extLst>
              </a:tr>
            </a:tbl>
          </a:graphicData>
        </a:graphic>
      </p:graphicFrame>
    </p:spTree>
    <p:extLst>
      <p:ext uri="{BB962C8B-B14F-4D97-AF65-F5344CB8AC3E}">
        <p14:creationId xmlns:p14="http://schemas.microsoft.com/office/powerpoint/2010/main" val="1558599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781074677"/>
              </p:ext>
            </p:extLst>
          </p:nvPr>
        </p:nvGraphicFramePr>
        <p:xfrm>
          <a:off x="27432" y="3553145"/>
          <a:ext cx="9089136" cy="892874"/>
        </p:xfrm>
        <a:graphic>
          <a:graphicData uri="http://schemas.openxmlformats.org/drawingml/2006/table">
            <a:tbl>
              <a:tblPr bandRow="1">
                <a:tableStyleId>{5C22544A-7EE6-4342-B048-85BDC9FD1C3A}</a:tableStyleId>
              </a:tblPr>
              <a:tblGrid>
                <a:gridCol w="9089136">
                  <a:extLst>
                    <a:ext uri="{9D8B030D-6E8A-4147-A177-3AD203B41FA5}">
                      <a16:colId xmlns:a16="http://schemas.microsoft.com/office/drawing/2014/main" val="989541651"/>
                    </a:ext>
                  </a:extLst>
                </a:gridCol>
              </a:tblGrid>
              <a:tr h="202577">
                <a:tc>
                  <a:txBody>
                    <a:bodyPr/>
                    <a:lstStyle/>
                    <a:p>
                      <a:pPr algn="ctr">
                        <a:lnSpc>
                          <a:spcPct val="107000"/>
                        </a:lnSpc>
                        <a:spcAft>
                          <a:spcPts val="0"/>
                        </a:spcAft>
                      </a:pPr>
                      <a:r>
                        <a:rPr lang="pt-PT" sz="2800" dirty="0" err="1">
                          <a:effectLst/>
                        </a:rPr>
                        <a:t>Coffee</a:t>
                      </a:r>
                      <a:r>
                        <a:rPr lang="pt-PT" sz="2800" dirty="0">
                          <a:effectLst/>
                        </a:rPr>
                        <a:t> Break </a:t>
                      </a:r>
                    </a:p>
                    <a:p>
                      <a:pPr algn="ctr">
                        <a:lnSpc>
                          <a:spcPct val="107000"/>
                        </a:lnSpc>
                        <a:spcAft>
                          <a:spcPts val="0"/>
                        </a:spcAft>
                      </a:pPr>
                      <a:r>
                        <a:rPr lang="pt-PT" sz="2800" dirty="0">
                          <a:effectLst/>
                        </a:rPr>
                        <a:t>(</a:t>
                      </a:r>
                      <a:r>
                        <a:rPr lang="pt-PT" sz="2800" dirty="0" err="1">
                          <a:effectLst/>
                        </a:rPr>
                        <a:t>15h00m</a:t>
                      </a:r>
                      <a:r>
                        <a:rPr lang="pt-PT" sz="2800" dirty="0">
                          <a:effectLst/>
                        </a:rPr>
                        <a:t> - </a:t>
                      </a:r>
                      <a:r>
                        <a:rPr lang="pt-PT" sz="2800" dirty="0" err="1">
                          <a:effectLst/>
                        </a:rPr>
                        <a:t>15h20m</a:t>
                      </a:r>
                      <a:r>
                        <a:rPr lang="pt-PT"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90043098"/>
                  </a:ext>
                </a:extLst>
              </a:tr>
            </a:tbl>
          </a:graphicData>
        </a:graphic>
      </p:graphicFrame>
      <p:sp>
        <p:nvSpPr>
          <p:cNvPr id="6" name="Rectângulo 14">
            <a:extLst>
              <a:ext uri="{FF2B5EF4-FFF2-40B4-BE49-F238E27FC236}">
                <a16:creationId xmlns:a16="http://schemas.microsoft.com/office/drawing/2014/main" id="{58D708AF-152A-4FA0-955B-7E5EB21D7373}"/>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4074336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924816605"/>
              </p:ext>
            </p:extLst>
          </p:nvPr>
        </p:nvGraphicFramePr>
        <p:xfrm>
          <a:off x="54864" y="1521201"/>
          <a:ext cx="8863505" cy="5444236"/>
        </p:xfrm>
        <a:graphic>
          <a:graphicData uri="http://schemas.openxmlformats.org/drawingml/2006/table">
            <a:tbl>
              <a:tblPr bandRow="1">
                <a:tableStyleId>{5C22544A-7EE6-4342-B048-85BDC9FD1C3A}</a:tableStyleId>
              </a:tblPr>
              <a:tblGrid>
                <a:gridCol w="8863505">
                  <a:extLst>
                    <a:ext uri="{9D8B030D-6E8A-4147-A177-3AD203B41FA5}">
                      <a16:colId xmlns:a16="http://schemas.microsoft.com/office/drawing/2014/main" val="989541651"/>
                    </a:ext>
                  </a:extLst>
                </a:gridCol>
              </a:tblGrid>
              <a:tr h="1153258">
                <a:tc>
                  <a:txBody>
                    <a:bodyPr/>
                    <a:lstStyle/>
                    <a:p>
                      <a:pPr algn="ctr">
                        <a:lnSpc>
                          <a:spcPct val="107000"/>
                        </a:lnSpc>
                        <a:spcAft>
                          <a:spcPts val="0"/>
                        </a:spcAft>
                      </a:pPr>
                      <a:r>
                        <a:rPr lang="en-GB" sz="2400" dirty="0">
                          <a:effectLst/>
                        </a:rPr>
                        <a:t>Item 8.</a:t>
                      </a:r>
                      <a:endParaRPr lang="pt-PT" sz="2400" dirty="0">
                        <a:effectLst/>
                      </a:endParaRPr>
                    </a:p>
                    <a:p>
                      <a:pPr algn="ctr">
                        <a:lnSpc>
                          <a:spcPct val="107000"/>
                        </a:lnSpc>
                        <a:spcAft>
                          <a:spcPts val="0"/>
                        </a:spcAft>
                      </a:pPr>
                      <a:r>
                        <a:rPr lang="en-GB" sz="2400" dirty="0" err="1">
                          <a:effectLst/>
                        </a:rPr>
                        <a:t>EuPEO</a:t>
                      </a:r>
                      <a:r>
                        <a:rPr lang="en-GB" sz="2400" dirty="0">
                          <a:effectLst/>
                        </a:rPr>
                        <a:t> Next Stages</a:t>
                      </a:r>
                      <a:endParaRPr lang="pt-PT" sz="2400" dirty="0">
                        <a:effectLst/>
                      </a:endParaRPr>
                    </a:p>
                    <a:p>
                      <a:pPr algn="ctr">
                        <a:lnSpc>
                          <a:spcPct val="107000"/>
                        </a:lnSpc>
                        <a:spcAft>
                          <a:spcPts val="0"/>
                        </a:spcAft>
                      </a:pPr>
                      <a:r>
                        <a:rPr lang="pt-PT" sz="2400" dirty="0" err="1">
                          <a:effectLst/>
                        </a:rPr>
                        <a:t>15h20m-16h40m</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280353318"/>
                  </a:ext>
                </a:extLst>
              </a:tr>
              <a:tr h="3633942">
                <a:tc>
                  <a:txBody>
                    <a:bodyPr/>
                    <a:lstStyle/>
                    <a:p>
                      <a:pPr algn="ctr">
                        <a:lnSpc>
                          <a:spcPct val="107000"/>
                        </a:lnSpc>
                        <a:spcAft>
                          <a:spcPts val="0"/>
                        </a:spcAft>
                      </a:pPr>
                      <a:r>
                        <a:rPr lang="en-GB" sz="2400" dirty="0">
                          <a:effectLst/>
                        </a:rPr>
                        <a:t>National </a:t>
                      </a:r>
                      <a:r>
                        <a:rPr lang="en-GB" sz="2400" dirty="0" err="1">
                          <a:effectLst/>
                        </a:rPr>
                        <a:t>MSE</a:t>
                      </a:r>
                      <a:r>
                        <a:rPr lang="en-GB" sz="2400" dirty="0">
                          <a:effectLst/>
                        </a:rPr>
                        <a:t> Preparation Updates</a:t>
                      </a:r>
                      <a:endParaRPr lang="pt-PT" sz="2400" dirty="0">
                        <a:effectLst/>
                      </a:endParaRPr>
                    </a:p>
                    <a:p>
                      <a:pPr algn="ctr">
                        <a:lnSpc>
                          <a:spcPct val="107000"/>
                        </a:lnSpc>
                        <a:spcAft>
                          <a:spcPts val="0"/>
                        </a:spcAft>
                      </a:pPr>
                      <a:r>
                        <a:rPr lang="en-GB" sz="2400" dirty="0">
                          <a:effectLst/>
                        </a:rPr>
                        <a:t>(All Partners).</a:t>
                      </a:r>
                      <a:endParaRPr lang="pt-PT" sz="2400" dirty="0">
                        <a:effectLst/>
                      </a:endParaRPr>
                    </a:p>
                    <a:p>
                      <a:pPr algn="ctr">
                        <a:lnSpc>
                          <a:spcPct val="107000"/>
                        </a:lnSpc>
                        <a:spcAft>
                          <a:spcPts val="0"/>
                        </a:spcAft>
                      </a:pPr>
                      <a:r>
                        <a:rPr lang="en-GB" sz="2400" dirty="0">
                          <a:effectLst/>
                        </a:rPr>
                        <a:t> </a:t>
                      </a:r>
                      <a:endParaRPr lang="pt-PT" sz="2400" dirty="0">
                        <a:effectLst/>
                      </a:endParaRPr>
                    </a:p>
                    <a:p>
                      <a:pPr algn="ctr">
                        <a:lnSpc>
                          <a:spcPct val="107000"/>
                        </a:lnSpc>
                        <a:spcAft>
                          <a:spcPts val="0"/>
                        </a:spcAft>
                      </a:pPr>
                      <a:r>
                        <a:rPr lang="en-GB" sz="2400" dirty="0" err="1">
                          <a:effectLst/>
                        </a:rPr>
                        <a:t>EuPEO</a:t>
                      </a:r>
                      <a:r>
                        <a:rPr lang="en-GB" sz="2400" dirty="0">
                          <a:effectLst/>
                        </a:rPr>
                        <a:t> 5th </a:t>
                      </a:r>
                      <a:r>
                        <a:rPr lang="en-GB" sz="2400" dirty="0" err="1">
                          <a:effectLst/>
                        </a:rPr>
                        <a:t>TPM</a:t>
                      </a:r>
                      <a:r>
                        <a:rPr lang="en-GB" sz="2400" dirty="0">
                          <a:effectLst/>
                        </a:rPr>
                        <a:t> Munster Meeting</a:t>
                      </a:r>
                      <a:endParaRPr lang="pt-PT" sz="2400" dirty="0">
                        <a:effectLst/>
                      </a:endParaRPr>
                    </a:p>
                    <a:p>
                      <a:pPr algn="ctr">
                        <a:lnSpc>
                          <a:spcPct val="107000"/>
                        </a:lnSpc>
                        <a:spcAft>
                          <a:spcPts val="0"/>
                        </a:spcAft>
                      </a:pPr>
                      <a:r>
                        <a:rPr lang="en-GB" sz="2400" dirty="0">
                          <a:effectLst/>
                        </a:rPr>
                        <a:t>(Germany and Coordination).</a:t>
                      </a:r>
                      <a:endParaRPr lang="pt-PT" sz="2400" dirty="0">
                        <a:effectLst/>
                      </a:endParaRPr>
                    </a:p>
                    <a:p>
                      <a:pPr algn="ctr">
                        <a:lnSpc>
                          <a:spcPct val="107000"/>
                        </a:lnSpc>
                        <a:spcAft>
                          <a:spcPts val="0"/>
                        </a:spcAft>
                      </a:pPr>
                      <a:r>
                        <a:rPr lang="en-GB" sz="2400" dirty="0">
                          <a:effectLst/>
                        </a:rPr>
                        <a:t> </a:t>
                      </a:r>
                      <a:endParaRPr lang="pt-PT" sz="2400" dirty="0">
                        <a:effectLst/>
                      </a:endParaRPr>
                    </a:p>
                    <a:p>
                      <a:pPr algn="ctr">
                        <a:lnSpc>
                          <a:spcPct val="107000"/>
                        </a:lnSpc>
                        <a:spcAft>
                          <a:spcPts val="0"/>
                        </a:spcAft>
                      </a:pPr>
                      <a:r>
                        <a:rPr lang="en-GB" sz="2400" dirty="0">
                          <a:effectLst/>
                        </a:rPr>
                        <a:t>European </a:t>
                      </a:r>
                      <a:r>
                        <a:rPr lang="en-GB" sz="2400" dirty="0" err="1">
                          <a:effectLst/>
                        </a:rPr>
                        <a:t>MSE</a:t>
                      </a:r>
                      <a:r>
                        <a:rPr lang="en-GB" sz="2400" dirty="0">
                          <a:effectLst/>
                        </a:rPr>
                        <a:t> Preparation Updates and </a:t>
                      </a:r>
                      <a:r>
                        <a:rPr lang="en-GB" sz="2400" dirty="0" err="1">
                          <a:effectLst/>
                        </a:rPr>
                        <a:t>EuPEO</a:t>
                      </a:r>
                      <a:r>
                        <a:rPr lang="en-GB" sz="2400" dirty="0">
                          <a:effectLst/>
                        </a:rPr>
                        <a:t> </a:t>
                      </a:r>
                      <a:r>
                        <a:rPr lang="en-GB" sz="2400" dirty="0" err="1">
                          <a:effectLst/>
                        </a:rPr>
                        <a:t>IO5</a:t>
                      </a:r>
                      <a:r>
                        <a:rPr lang="en-GB" sz="2400" dirty="0">
                          <a:effectLst/>
                        </a:rPr>
                        <a:t> (Final Report) timeline discussion.</a:t>
                      </a:r>
                      <a:endParaRPr lang="pt-PT" sz="2400" dirty="0">
                        <a:effectLst/>
                      </a:endParaRPr>
                    </a:p>
                    <a:p>
                      <a:pPr algn="ctr">
                        <a:lnSpc>
                          <a:spcPct val="107000"/>
                        </a:lnSpc>
                        <a:spcAft>
                          <a:spcPts val="0"/>
                        </a:spcAft>
                        <a:tabLst>
                          <a:tab pos="114935" algn="l"/>
                        </a:tabLst>
                      </a:pPr>
                      <a:r>
                        <a:rPr lang="en-GB" sz="2400" dirty="0">
                          <a:effectLst/>
                        </a:rPr>
                        <a:t>(All Partners).</a:t>
                      </a:r>
                    </a:p>
                    <a:p>
                      <a:pPr algn="ctr">
                        <a:lnSpc>
                          <a:spcPct val="107000"/>
                        </a:lnSpc>
                        <a:spcAft>
                          <a:spcPts val="0"/>
                        </a:spcAft>
                        <a:tabLst>
                          <a:tab pos="114935" algn="l"/>
                        </a:tabLst>
                      </a:pPr>
                      <a:endParaRPr lang="en-GB" sz="2400" dirty="0">
                        <a:effectLst/>
                      </a:endParaRPr>
                    </a:p>
                    <a:p>
                      <a:pPr algn="ctr">
                        <a:lnSpc>
                          <a:spcPct val="107000"/>
                        </a:lnSpc>
                        <a:spcAft>
                          <a:spcPts val="0"/>
                        </a:spcAft>
                        <a:tabLst>
                          <a:tab pos="11493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IO5 –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EuPEO</a:t>
                      </a:r>
                      <a:r>
                        <a:rPr lang="en-GB" sz="2400" dirty="0">
                          <a:effectLst/>
                          <a:latin typeface="Calibri" panose="020F0502020204030204" pitchFamily="34" charset="0"/>
                          <a:ea typeface="Calibri" panose="020F0502020204030204" pitchFamily="34" charset="0"/>
                          <a:cs typeface="Times New Roman" panose="02020603050405020304" pitchFamily="18" charset="0"/>
                        </a:rPr>
                        <a:t> Final Report</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543041123"/>
                  </a:ext>
                </a:extLst>
              </a:tr>
            </a:tbl>
          </a:graphicData>
        </a:graphic>
      </p:graphicFrame>
      <p:sp>
        <p:nvSpPr>
          <p:cNvPr id="6" name="Rectângulo 14">
            <a:extLst>
              <a:ext uri="{FF2B5EF4-FFF2-40B4-BE49-F238E27FC236}">
                <a16:creationId xmlns:a16="http://schemas.microsoft.com/office/drawing/2014/main" id="{666A8F41-80D0-4496-95FD-CF5BDACDFEFA}"/>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2151606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1392370238"/>
              </p:ext>
            </p:extLst>
          </p:nvPr>
        </p:nvGraphicFramePr>
        <p:xfrm>
          <a:off x="140247" y="1805114"/>
          <a:ext cx="8863505" cy="5052886"/>
        </p:xfrm>
        <a:graphic>
          <a:graphicData uri="http://schemas.openxmlformats.org/drawingml/2006/table">
            <a:tbl>
              <a:tblPr bandRow="1">
                <a:tableStyleId>{5C22544A-7EE6-4342-B048-85BDC9FD1C3A}</a:tableStyleId>
              </a:tblPr>
              <a:tblGrid>
                <a:gridCol w="8863505">
                  <a:extLst>
                    <a:ext uri="{9D8B030D-6E8A-4147-A177-3AD203B41FA5}">
                      <a16:colId xmlns:a16="http://schemas.microsoft.com/office/drawing/2014/main" val="989541651"/>
                    </a:ext>
                  </a:extLst>
                </a:gridCol>
              </a:tblGrid>
              <a:tr h="1153258">
                <a:tc>
                  <a:txBody>
                    <a:bodyPr/>
                    <a:lstStyle/>
                    <a:p>
                      <a:pPr algn="ctr">
                        <a:lnSpc>
                          <a:spcPct val="107000"/>
                        </a:lnSpc>
                        <a:spcAft>
                          <a:spcPts val="0"/>
                        </a:spcAft>
                      </a:pPr>
                      <a:r>
                        <a:rPr lang="en-GB" sz="2400" noProof="0">
                          <a:effectLst/>
                        </a:rPr>
                        <a:t>Item 8.</a:t>
                      </a:r>
                    </a:p>
                    <a:p>
                      <a:pPr algn="ctr">
                        <a:lnSpc>
                          <a:spcPct val="107000"/>
                        </a:lnSpc>
                        <a:spcAft>
                          <a:spcPts val="0"/>
                        </a:spcAft>
                      </a:pPr>
                      <a:r>
                        <a:rPr lang="en-GB" sz="2400" noProof="0">
                          <a:effectLst/>
                        </a:rPr>
                        <a:t>EuPEO Next Stages</a:t>
                      </a:r>
                    </a:p>
                    <a:p>
                      <a:pPr algn="ctr">
                        <a:lnSpc>
                          <a:spcPct val="107000"/>
                        </a:lnSpc>
                        <a:spcAft>
                          <a:spcPts val="0"/>
                        </a:spcAft>
                      </a:pPr>
                      <a:r>
                        <a:rPr lang="en-GB" sz="2400" noProof="0">
                          <a:effectLst/>
                        </a:rPr>
                        <a:t>15h20m-16h40m</a:t>
                      </a:r>
                      <a:endParaRPr lang="en-GB" sz="2400" noProof="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280353318"/>
                  </a:ext>
                </a:extLst>
              </a:tr>
              <a:tr h="3633942">
                <a:tc>
                  <a:txBody>
                    <a:bodyPr/>
                    <a:lstStyle/>
                    <a:p>
                      <a:pPr algn="ctr">
                        <a:lnSpc>
                          <a:spcPct val="107000"/>
                        </a:lnSpc>
                        <a:spcAft>
                          <a:spcPts val="0"/>
                        </a:spcAft>
                      </a:pPr>
                      <a:r>
                        <a:rPr lang="en-GB" sz="2400" noProof="0" dirty="0">
                          <a:effectLst/>
                        </a:rPr>
                        <a:t>National </a:t>
                      </a:r>
                      <a:r>
                        <a:rPr lang="en-GB" sz="2400" noProof="0" dirty="0" err="1">
                          <a:effectLst/>
                        </a:rPr>
                        <a:t>MSE</a:t>
                      </a:r>
                      <a:r>
                        <a:rPr lang="en-GB" sz="2400" noProof="0" dirty="0">
                          <a:effectLst/>
                        </a:rPr>
                        <a:t> Preparation Updates</a:t>
                      </a:r>
                    </a:p>
                    <a:p>
                      <a:pPr algn="ctr">
                        <a:lnSpc>
                          <a:spcPct val="107000"/>
                        </a:lnSpc>
                        <a:spcAft>
                          <a:spcPts val="0"/>
                        </a:spcAft>
                      </a:pPr>
                      <a:r>
                        <a:rPr lang="en-GB" sz="2400" noProof="0" dirty="0">
                          <a:effectLst/>
                        </a:rPr>
                        <a:t>(All Partners) </a:t>
                      </a:r>
                      <a:endParaRPr lang="en-GB" sz="2400" noProof="0" dirty="0">
                        <a:effectLst/>
                        <a:latin typeface="Calibri" panose="020F0502020204030204" pitchFamily="34" charset="0"/>
                        <a:cs typeface="Times New Roman" panose="02020603050405020304" pitchFamily="18" charset="0"/>
                      </a:endParaRP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France</a:t>
                      </a: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Switzerland</a:t>
                      </a: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Ireland</a:t>
                      </a: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Germany</a:t>
                      </a: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Slovenia</a:t>
                      </a: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Czech Republic</a:t>
                      </a:r>
                    </a:p>
                    <a:p>
                      <a:pPr algn="ctr">
                        <a:lnSpc>
                          <a:spcPct val="107000"/>
                        </a:lnSpc>
                        <a:spcAft>
                          <a:spcPts val="0"/>
                        </a:spcAft>
                      </a:pPr>
                      <a:r>
                        <a:rPr lang="en-GB" sz="2400" noProof="0" dirty="0">
                          <a:effectLst/>
                          <a:latin typeface="Calibri" panose="020F0502020204030204" pitchFamily="34" charset="0"/>
                          <a:cs typeface="Times New Roman" panose="02020603050405020304" pitchFamily="18" charset="0"/>
                        </a:rPr>
                        <a:t>Portugal</a:t>
                      </a:r>
                    </a:p>
                    <a:p>
                      <a:pPr algn="ctr">
                        <a:lnSpc>
                          <a:spcPct val="107000"/>
                        </a:lnSpc>
                        <a:spcAft>
                          <a:spcPts val="0"/>
                        </a:spcAft>
                      </a:pPr>
                      <a:r>
                        <a:rPr lang="en-GB" sz="2400" noProof="0" dirty="0" err="1">
                          <a:effectLst/>
                          <a:latin typeface="Calibri" panose="020F0502020204030204" pitchFamily="34" charset="0"/>
                          <a:cs typeface="Times New Roman" panose="02020603050405020304" pitchFamily="18" charset="0"/>
                        </a:rPr>
                        <a:t>EuPEA</a:t>
                      </a:r>
                      <a:r>
                        <a:rPr lang="en-GB" sz="2400" noProof="0" dirty="0">
                          <a:effectLst/>
                          <a:latin typeface="Calibri" panose="020F0502020204030204" pitchFamily="34" charset="0"/>
                          <a:cs typeface="Times New Roman" panose="02020603050405020304" pitchFamily="18" charset="0"/>
                        </a:rPr>
                        <a:t> (perspective on the European </a:t>
                      </a:r>
                      <a:r>
                        <a:rPr lang="en-GB" sz="2400" noProof="0" dirty="0" err="1">
                          <a:effectLst/>
                          <a:latin typeface="Calibri" panose="020F0502020204030204" pitchFamily="34" charset="0"/>
                          <a:cs typeface="Times New Roman" panose="02020603050405020304" pitchFamily="18" charset="0"/>
                        </a:rPr>
                        <a:t>MSE</a:t>
                      </a:r>
                      <a:r>
                        <a:rPr lang="en-GB" sz="2400" noProof="0" dirty="0">
                          <a:effectLst/>
                          <a:latin typeface="Calibri" panose="020F0502020204030204" pitchFamily="34" charset="0"/>
                          <a:cs typeface="Times New Roman" panose="02020603050405020304" pitchFamily="18" charset="0"/>
                        </a:rPr>
                        <a:t> within the </a:t>
                      </a:r>
                      <a:r>
                        <a:rPr lang="en-GB" sz="2400" noProof="0" dirty="0" err="1">
                          <a:effectLst/>
                          <a:latin typeface="Calibri" panose="020F0502020204030204" pitchFamily="34" charset="0"/>
                          <a:cs typeface="Times New Roman" panose="02020603050405020304" pitchFamily="18" charset="0"/>
                        </a:rPr>
                        <a:t>EUPEA</a:t>
                      </a:r>
                      <a:r>
                        <a:rPr lang="en-GB" sz="2400" noProof="0" dirty="0">
                          <a:effectLst/>
                          <a:latin typeface="Calibri" panose="020F0502020204030204" pitchFamily="34" charset="0"/>
                          <a:cs typeface="Times New Roman" panose="02020603050405020304" pitchFamily="18" charset="0"/>
                        </a:rPr>
                        <a:t> Forum)</a:t>
                      </a:r>
                    </a:p>
                  </a:txBody>
                  <a:tcPr marL="35259" marR="35259" marT="0" marB="0"/>
                </a:tc>
                <a:extLst>
                  <a:ext uri="{0D108BD9-81ED-4DB2-BD59-A6C34878D82A}">
                    <a16:rowId xmlns:a16="http://schemas.microsoft.com/office/drawing/2014/main" val="3543041123"/>
                  </a:ext>
                </a:extLst>
              </a:tr>
            </a:tbl>
          </a:graphicData>
        </a:graphic>
      </p:graphicFrame>
      <p:sp>
        <p:nvSpPr>
          <p:cNvPr id="6" name="Rectângulo 14">
            <a:extLst>
              <a:ext uri="{FF2B5EF4-FFF2-40B4-BE49-F238E27FC236}">
                <a16:creationId xmlns:a16="http://schemas.microsoft.com/office/drawing/2014/main" id="{38E1B667-981A-4F50-8394-812A5D345F5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2648093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669348281"/>
              </p:ext>
            </p:extLst>
          </p:nvPr>
        </p:nvGraphicFramePr>
        <p:xfrm>
          <a:off x="140247" y="1805114"/>
          <a:ext cx="8863505" cy="3442089"/>
        </p:xfrm>
        <a:graphic>
          <a:graphicData uri="http://schemas.openxmlformats.org/drawingml/2006/table">
            <a:tbl>
              <a:tblPr bandRow="1">
                <a:tableStyleId>{5C22544A-7EE6-4342-B048-85BDC9FD1C3A}</a:tableStyleId>
              </a:tblPr>
              <a:tblGrid>
                <a:gridCol w="8863505">
                  <a:extLst>
                    <a:ext uri="{9D8B030D-6E8A-4147-A177-3AD203B41FA5}">
                      <a16:colId xmlns:a16="http://schemas.microsoft.com/office/drawing/2014/main" val="989541651"/>
                    </a:ext>
                  </a:extLst>
                </a:gridCol>
              </a:tblGrid>
              <a:tr h="727455">
                <a:tc>
                  <a:txBody>
                    <a:bodyPr/>
                    <a:lstStyle/>
                    <a:p>
                      <a:pPr algn="ctr">
                        <a:lnSpc>
                          <a:spcPct val="107000"/>
                        </a:lnSpc>
                        <a:spcAft>
                          <a:spcPts val="0"/>
                        </a:spcAft>
                      </a:pPr>
                      <a:r>
                        <a:rPr lang="en-GB" sz="2400" noProof="0" dirty="0">
                          <a:effectLst/>
                        </a:rPr>
                        <a:t>Item 8.</a:t>
                      </a:r>
                    </a:p>
                    <a:p>
                      <a:pPr algn="ctr">
                        <a:lnSpc>
                          <a:spcPct val="107000"/>
                        </a:lnSpc>
                        <a:spcAft>
                          <a:spcPts val="0"/>
                        </a:spcAft>
                      </a:pPr>
                      <a:r>
                        <a:rPr lang="en-GB" sz="2400" noProof="0" dirty="0" err="1">
                          <a:effectLst/>
                        </a:rPr>
                        <a:t>EuPEO</a:t>
                      </a:r>
                      <a:r>
                        <a:rPr lang="en-GB" sz="2400" noProof="0" dirty="0">
                          <a:effectLst/>
                        </a:rPr>
                        <a:t> Next Stages</a:t>
                      </a:r>
                    </a:p>
                    <a:p>
                      <a:pPr algn="ctr">
                        <a:lnSpc>
                          <a:spcPct val="107000"/>
                        </a:lnSpc>
                        <a:spcAft>
                          <a:spcPts val="0"/>
                        </a:spcAft>
                      </a:pPr>
                      <a:r>
                        <a:rPr lang="en-GB" sz="2400" noProof="0" dirty="0">
                          <a:effectLst/>
                        </a:rPr>
                        <a:t>15h20m-16h40m</a:t>
                      </a:r>
                      <a:endParaRPr lang="en-GB"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280353318"/>
                  </a:ext>
                </a:extLst>
              </a:tr>
              <a:tr h="2285373">
                <a:tc>
                  <a:txBody>
                    <a:bodyPr/>
                    <a:lstStyle/>
                    <a:p>
                      <a:pPr algn="ctr">
                        <a:lnSpc>
                          <a:spcPct val="107000"/>
                        </a:lnSpc>
                        <a:spcAft>
                          <a:spcPts val="0"/>
                        </a:spcAft>
                      </a:pPr>
                      <a:r>
                        <a:rPr lang="en-GB" sz="2400" dirty="0">
                          <a:effectLst/>
                        </a:rPr>
                        <a:t> </a:t>
                      </a:r>
                      <a:r>
                        <a:rPr lang="en-GB" sz="2400" dirty="0" err="1">
                          <a:effectLst/>
                        </a:rPr>
                        <a:t>EuPEO</a:t>
                      </a:r>
                      <a:r>
                        <a:rPr lang="en-GB" sz="2400" dirty="0">
                          <a:effectLst/>
                        </a:rPr>
                        <a:t> 5th TPM Munster Meeting</a:t>
                      </a:r>
                      <a:endParaRPr lang="pt-PT" sz="2400" dirty="0">
                        <a:effectLst/>
                      </a:endParaRPr>
                    </a:p>
                    <a:p>
                      <a:pPr algn="ctr">
                        <a:lnSpc>
                          <a:spcPct val="107000"/>
                        </a:lnSpc>
                        <a:spcAft>
                          <a:spcPts val="0"/>
                        </a:spcAft>
                      </a:pPr>
                      <a:r>
                        <a:rPr lang="en-GB" sz="2400" dirty="0">
                          <a:effectLst/>
                        </a:rPr>
                        <a:t>(Germany and Coordination).</a:t>
                      </a:r>
                      <a:endParaRPr lang="pt-PT" sz="2400" dirty="0">
                        <a:effectLst/>
                      </a:endParaRPr>
                    </a:p>
                    <a:p>
                      <a:pPr algn="ctr">
                        <a:lnSpc>
                          <a:spcPct val="107000"/>
                        </a:lnSpc>
                        <a:spcAft>
                          <a:spcPts val="0"/>
                        </a:spcAft>
                      </a:pPr>
                      <a:endParaRPr lang="en-GB" sz="2400" noProof="0" dirty="0">
                        <a:effectLst/>
                        <a:latin typeface="Calibri" panose="020F0502020204030204" pitchFamily="34" charset="0"/>
                        <a:cs typeface="Times New Roman" panose="02020603050405020304" pitchFamily="18" charset="0"/>
                      </a:endParaRPr>
                    </a:p>
                    <a:p>
                      <a:pPr algn="l">
                        <a:lnSpc>
                          <a:spcPct val="107000"/>
                        </a:lnSpc>
                        <a:spcAft>
                          <a:spcPts val="0"/>
                        </a:spcAft>
                      </a:pPr>
                      <a:r>
                        <a:rPr lang="en-GB" sz="2400" noProof="0" dirty="0">
                          <a:effectLst/>
                          <a:latin typeface="Calibri" panose="020F0502020204030204" pitchFamily="34" charset="0"/>
                          <a:cs typeface="Times New Roman" panose="02020603050405020304" pitchFamily="18" charset="0"/>
                        </a:rPr>
                        <a:t>Proposal to move to a 2-day online meeting to evaluate IO5 and </a:t>
                      </a:r>
                      <a:r>
                        <a:rPr lang="en-GB" sz="2400" noProof="0" dirty="0" err="1">
                          <a:effectLst/>
                          <a:latin typeface="Calibri" panose="020F0502020204030204" pitchFamily="34" charset="0"/>
                          <a:cs typeface="Times New Roman" panose="02020603050405020304" pitchFamily="18" charset="0"/>
                        </a:rPr>
                        <a:t>EuPEO</a:t>
                      </a:r>
                      <a:endParaRPr lang="en-GB" sz="2400" noProof="0" dirty="0">
                        <a:effectLst/>
                        <a:latin typeface="Calibri" panose="020F0502020204030204" pitchFamily="34" charset="0"/>
                        <a:cs typeface="Times New Roman" panose="02020603050405020304" pitchFamily="18" charset="0"/>
                      </a:endParaRPr>
                    </a:p>
                    <a:p>
                      <a:pPr algn="l">
                        <a:lnSpc>
                          <a:spcPct val="107000"/>
                        </a:lnSpc>
                        <a:spcAft>
                          <a:spcPts val="0"/>
                        </a:spcAft>
                      </a:pPr>
                      <a:r>
                        <a:rPr lang="en-GB" sz="2400" noProof="0" dirty="0">
                          <a:effectLst/>
                          <a:latin typeface="Calibri" panose="020F0502020204030204" pitchFamily="34" charset="0"/>
                          <a:cs typeface="Times New Roman" panose="02020603050405020304" pitchFamily="18" charset="0"/>
                        </a:rPr>
                        <a:t>Proposal to create a final meeting day close to MSE 9</a:t>
                      </a:r>
                    </a:p>
                  </a:txBody>
                  <a:tcPr marL="35259" marR="35259" marT="0" marB="0"/>
                </a:tc>
                <a:extLst>
                  <a:ext uri="{0D108BD9-81ED-4DB2-BD59-A6C34878D82A}">
                    <a16:rowId xmlns:a16="http://schemas.microsoft.com/office/drawing/2014/main" val="3543041123"/>
                  </a:ext>
                </a:extLst>
              </a:tr>
            </a:tbl>
          </a:graphicData>
        </a:graphic>
      </p:graphicFrame>
    </p:spTree>
    <p:extLst>
      <p:ext uri="{BB962C8B-B14F-4D97-AF65-F5344CB8AC3E}">
        <p14:creationId xmlns:p14="http://schemas.microsoft.com/office/powerpoint/2010/main" val="1344699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a:t>
            </a:r>
            <a:r>
              <a:rPr lang="en-GB" sz="2400" b="1" dirty="0" err="1">
                <a:solidFill>
                  <a:schemeClr val="tx2"/>
                </a:solidFill>
              </a:rPr>
              <a:t>4</a:t>
            </a:r>
            <a:r>
              <a:rPr lang="en-GB" sz="2400" b="1" baseline="30000" dirty="0" err="1">
                <a:solidFill>
                  <a:schemeClr val="tx2"/>
                </a:solidFill>
              </a:rPr>
              <a:t>rd</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3460750034"/>
              </p:ext>
            </p:extLst>
          </p:nvPr>
        </p:nvGraphicFramePr>
        <p:xfrm>
          <a:off x="140247" y="1805114"/>
          <a:ext cx="8863505" cy="4078669"/>
        </p:xfrm>
        <a:graphic>
          <a:graphicData uri="http://schemas.openxmlformats.org/drawingml/2006/table">
            <a:tbl>
              <a:tblPr bandRow="1">
                <a:tableStyleId>{5C22544A-7EE6-4342-B048-85BDC9FD1C3A}</a:tableStyleId>
              </a:tblPr>
              <a:tblGrid>
                <a:gridCol w="8863505">
                  <a:extLst>
                    <a:ext uri="{9D8B030D-6E8A-4147-A177-3AD203B41FA5}">
                      <a16:colId xmlns:a16="http://schemas.microsoft.com/office/drawing/2014/main" val="989541651"/>
                    </a:ext>
                  </a:extLst>
                </a:gridCol>
              </a:tblGrid>
              <a:tr h="727455">
                <a:tc>
                  <a:txBody>
                    <a:bodyPr/>
                    <a:lstStyle/>
                    <a:p>
                      <a:pPr algn="ctr">
                        <a:lnSpc>
                          <a:spcPct val="107000"/>
                        </a:lnSpc>
                        <a:spcAft>
                          <a:spcPts val="0"/>
                        </a:spcAft>
                      </a:pPr>
                      <a:r>
                        <a:rPr lang="en-GB" sz="2400" noProof="0" dirty="0">
                          <a:effectLst/>
                        </a:rPr>
                        <a:t>Item 8.</a:t>
                      </a:r>
                    </a:p>
                    <a:p>
                      <a:pPr algn="ctr">
                        <a:lnSpc>
                          <a:spcPct val="107000"/>
                        </a:lnSpc>
                        <a:spcAft>
                          <a:spcPts val="0"/>
                        </a:spcAft>
                      </a:pPr>
                      <a:r>
                        <a:rPr lang="en-GB" sz="2400" noProof="0" dirty="0" err="1">
                          <a:effectLst/>
                        </a:rPr>
                        <a:t>EuPEO</a:t>
                      </a:r>
                      <a:r>
                        <a:rPr lang="en-GB" sz="2400" noProof="0" dirty="0">
                          <a:effectLst/>
                        </a:rPr>
                        <a:t> Next Stages</a:t>
                      </a:r>
                    </a:p>
                    <a:p>
                      <a:pPr algn="ctr">
                        <a:lnSpc>
                          <a:spcPct val="107000"/>
                        </a:lnSpc>
                        <a:spcAft>
                          <a:spcPts val="0"/>
                        </a:spcAft>
                      </a:pPr>
                      <a:r>
                        <a:rPr lang="en-GB" sz="2400" noProof="0" dirty="0">
                          <a:effectLst/>
                        </a:rPr>
                        <a:t>15h20m-16h40m</a:t>
                      </a:r>
                      <a:endParaRPr lang="en-GB"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280353318"/>
                  </a:ext>
                </a:extLst>
              </a:tr>
              <a:tr h="2285373">
                <a:tc>
                  <a:txBody>
                    <a:bodyPr/>
                    <a:lstStyle/>
                    <a:p>
                      <a:pPr algn="ctr">
                        <a:lnSpc>
                          <a:spcPct val="107000"/>
                        </a:lnSpc>
                        <a:spcAft>
                          <a:spcPts val="0"/>
                        </a:spcAft>
                      </a:pPr>
                      <a:r>
                        <a:rPr lang="en-GB" sz="1800" dirty="0">
                          <a:effectLst/>
                        </a:rPr>
                        <a:t> IO5 </a:t>
                      </a:r>
                      <a:r>
                        <a:rPr lang="en-GB" sz="1800" dirty="0" err="1">
                          <a:effectLst/>
                        </a:rPr>
                        <a:t>EuPEO</a:t>
                      </a:r>
                      <a:r>
                        <a:rPr lang="en-GB" sz="1800" dirty="0">
                          <a:effectLst/>
                        </a:rPr>
                        <a:t> Final Report (Deadline – September 2020)</a:t>
                      </a:r>
                      <a:endParaRPr lang="pt-PT" sz="1800" dirty="0">
                        <a:effectLst/>
                      </a:endParaRPr>
                    </a:p>
                    <a:p>
                      <a:pPr algn="ctr">
                        <a:lnSpc>
                          <a:spcPct val="107000"/>
                        </a:lnSpc>
                        <a:spcAft>
                          <a:spcPts val="0"/>
                        </a:spcAft>
                      </a:pPr>
                      <a:r>
                        <a:rPr lang="en-GB" sz="1800" dirty="0">
                          <a:effectLst/>
                        </a:rPr>
                        <a:t>(FMH/SPEF/EUPEA + All partners).</a:t>
                      </a:r>
                      <a:endParaRPr lang="pt-PT" sz="1800" dirty="0">
                        <a:effectLst/>
                      </a:endParaRPr>
                    </a:p>
                    <a:p>
                      <a:pPr algn="ctr">
                        <a:lnSpc>
                          <a:spcPct val="107000"/>
                        </a:lnSpc>
                        <a:spcAft>
                          <a:spcPts val="0"/>
                        </a:spcAft>
                      </a:pPr>
                      <a:endParaRPr lang="en-GB" sz="1800" noProof="0" dirty="0">
                        <a:effectLst/>
                        <a:latin typeface="Calibri" panose="020F0502020204030204" pitchFamily="34" charset="0"/>
                        <a:cs typeface="Times New Roman" panose="02020603050405020304" pitchFamily="18" charset="0"/>
                      </a:endParaRPr>
                    </a:p>
                    <a:p>
                      <a:pPr algn="l">
                        <a:lnSpc>
                          <a:spcPct val="107000"/>
                        </a:lnSpc>
                        <a:spcAft>
                          <a:spcPts val="0"/>
                        </a:spcAft>
                      </a:pPr>
                      <a:r>
                        <a:rPr lang="en-GB" sz="1800" noProof="0" dirty="0">
                          <a:effectLst/>
                          <a:latin typeface="Calibri" panose="020F0502020204030204" pitchFamily="34" charset="0"/>
                          <a:cs typeface="Times New Roman" panose="02020603050405020304" pitchFamily="18" charset="0"/>
                        </a:rPr>
                        <a:t>FMH/SPEF/EUPEA – Main responsibility to develop IO5 (15 working days)</a:t>
                      </a:r>
                    </a:p>
                    <a:p>
                      <a:pPr algn="l">
                        <a:lnSpc>
                          <a:spcPct val="107000"/>
                        </a:lnSpc>
                        <a:spcAft>
                          <a:spcPts val="0"/>
                        </a:spcAft>
                      </a:pPr>
                      <a:endParaRPr lang="en-GB" sz="1800" noProof="0" dirty="0">
                        <a:effectLst/>
                        <a:latin typeface="Calibri" panose="020F0502020204030204" pitchFamily="34" charset="0"/>
                        <a:cs typeface="Times New Roman" panose="02020603050405020304" pitchFamily="18" charset="0"/>
                      </a:endParaRPr>
                    </a:p>
                    <a:p>
                      <a:pPr algn="l">
                        <a:lnSpc>
                          <a:spcPct val="107000"/>
                        </a:lnSpc>
                        <a:spcAft>
                          <a:spcPts val="0"/>
                        </a:spcAft>
                      </a:pPr>
                      <a:r>
                        <a:rPr lang="en-GB" sz="1800" noProof="0" dirty="0">
                          <a:effectLst/>
                          <a:latin typeface="Calibri" panose="020F0502020204030204" pitchFamily="34" charset="0"/>
                          <a:cs typeface="Times New Roman" panose="02020603050405020304" pitchFamily="18" charset="0"/>
                        </a:rPr>
                        <a:t>All Partners – Translate IO5 (5 working days)</a:t>
                      </a:r>
                    </a:p>
                    <a:p>
                      <a:pPr algn="l">
                        <a:lnSpc>
                          <a:spcPct val="107000"/>
                        </a:lnSpc>
                        <a:spcAft>
                          <a:spcPts val="0"/>
                        </a:spcAft>
                      </a:pPr>
                      <a:endParaRPr lang="en-GB" sz="1800" noProof="0" dirty="0">
                        <a:effectLst/>
                        <a:latin typeface="Calibri" panose="020F0502020204030204" pitchFamily="34" charset="0"/>
                        <a:cs typeface="Times New Roman" panose="02020603050405020304" pitchFamily="18" charset="0"/>
                      </a:endParaRPr>
                    </a:p>
                    <a:p>
                      <a:pPr algn="l">
                        <a:lnSpc>
                          <a:spcPct val="107000"/>
                        </a:lnSpc>
                        <a:spcAft>
                          <a:spcPts val="0"/>
                        </a:spcAft>
                      </a:pPr>
                      <a:r>
                        <a:rPr lang="en-GB" sz="1800" noProof="0" dirty="0" err="1">
                          <a:effectLst/>
                          <a:latin typeface="Calibri" panose="020F0502020204030204" pitchFamily="34" charset="0"/>
                          <a:cs typeface="Times New Roman" panose="02020603050405020304" pitchFamily="18" charset="0"/>
                        </a:rPr>
                        <a:t>EuPEO</a:t>
                      </a:r>
                      <a:r>
                        <a:rPr lang="en-GB" sz="1800" noProof="0" dirty="0">
                          <a:effectLst/>
                          <a:latin typeface="Calibri" panose="020F0502020204030204" pitchFamily="34" charset="0"/>
                          <a:cs typeface="Times New Roman" panose="02020603050405020304" pitchFamily="18" charset="0"/>
                        </a:rPr>
                        <a:t> Team Full Authorship in IO5 </a:t>
                      </a:r>
                    </a:p>
                    <a:p>
                      <a:pPr marL="285750" indent="-285750" algn="l">
                        <a:lnSpc>
                          <a:spcPct val="107000"/>
                        </a:lnSpc>
                        <a:spcAft>
                          <a:spcPts val="0"/>
                        </a:spcAft>
                        <a:buFont typeface="Arial" panose="020B0604020202020204" pitchFamily="34" charset="0"/>
                        <a:buChar char="•"/>
                      </a:pPr>
                      <a:r>
                        <a:rPr lang="en-GB" sz="1800" noProof="0" dirty="0">
                          <a:effectLst/>
                          <a:latin typeface="Calibri" panose="020F0502020204030204" pitchFamily="34" charset="0"/>
                          <a:cs typeface="Times New Roman" panose="02020603050405020304" pitchFamily="18" charset="0"/>
                        </a:rPr>
                        <a:t>FMH/SPEF/EUPEA develop template and describe the results,</a:t>
                      </a:r>
                    </a:p>
                    <a:p>
                      <a:pPr marL="285750" indent="-285750" algn="l">
                        <a:lnSpc>
                          <a:spcPct val="107000"/>
                        </a:lnSpc>
                        <a:spcAft>
                          <a:spcPts val="0"/>
                        </a:spcAft>
                        <a:buFont typeface="Arial" panose="020B0604020202020204" pitchFamily="34" charset="0"/>
                        <a:buChar char="•"/>
                      </a:pPr>
                      <a:r>
                        <a:rPr lang="en-GB" sz="1800" noProof="0" dirty="0">
                          <a:effectLst/>
                          <a:latin typeface="Calibri" panose="020F0502020204030204" pitchFamily="34" charset="0"/>
                          <a:cs typeface="Times New Roman" panose="02020603050405020304" pitchFamily="18" charset="0"/>
                        </a:rPr>
                        <a:t>All Partners contribute with including the national data in the report.</a:t>
                      </a:r>
                    </a:p>
                  </a:txBody>
                  <a:tcPr marL="35259" marR="35259" marT="0" marB="0"/>
                </a:tc>
                <a:extLst>
                  <a:ext uri="{0D108BD9-81ED-4DB2-BD59-A6C34878D82A}">
                    <a16:rowId xmlns:a16="http://schemas.microsoft.com/office/drawing/2014/main" val="3543041123"/>
                  </a:ext>
                </a:extLst>
              </a:tr>
            </a:tbl>
          </a:graphicData>
        </a:graphic>
      </p:graphicFrame>
    </p:spTree>
    <p:extLst>
      <p:ext uri="{BB962C8B-B14F-4D97-AF65-F5344CB8AC3E}">
        <p14:creationId xmlns:p14="http://schemas.microsoft.com/office/powerpoint/2010/main" val="3067301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66977957"/>
              </p:ext>
            </p:extLst>
          </p:nvPr>
        </p:nvGraphicFramePr>
        <p:xfrm>
          <a:off x="320634" y="2294360"/>
          <a:ext cx="8661623" cy="3612008"/>
        </p:xfrm>
        <a:graphic>
          <a:graphicData uri="http://schemas.openxmlformats.org/drawingml/2006/table">
            <a:tbl>
              <a:tblPr bandRow="1">
                <a:tableStyleId>{5C22544A-7EE6-4342-B048-85BDC9FD1C3A}</a:tableStyleId>
              </a:tblPr>
              <a:tblGrid>
                <a:gridCol w="8661623">
                  <a:extLst>
                    <a:ext uri="{9D8B030D-6E8A-4147-A177-3AD203B41FA5}">
                      <a16:colId xmlns:a16="http://schemas.microsoft.com/office/drawing/2014/main" val="989541651"/>
                    </a:ext>
                  </a:extLst>
                </a:gridCol>
              </a:tblGrid>
              <a:tr h="1050477">
                <a:tc>
                  <a:txBody>
                    <a:bodyPr/>
                    <a:lstStyle/>
                    <a:p>
                      <a:pPr algn="ctr">
                        <a:lnSpc>
                          <a:spcPct val="107000"/>
                        </a:lnSpc>
                        <a:spcAft>
                          <a:spcPts val="0"/>
                        </a:spcAft>
                      </a:pPr>
                      <a:r>
                        <a:rPr lang="en-GB" sz="2800" dirty="0">
                          <a:effectLst/>
                        </a:rPr>
                        <a:t>Item 9.</a:t>
                      </a:r>
                      <a:endParaRPr lang="pt-PT" sz="2800" dirty="0">
                        <a:effectLst/>
                      </a:endParaRPr>
                    </a:p>
                    <a:p>
                      <a:pPr algn="ctr">
                        <a:lnSpc>
                          <a:spcPct val="107000"/>
                        </a:lnSpc>
                        <a:spcAft>
                          <a:spcPts val="0"/>
                        </a:spcAft>
                      </a:pPr>
                      <a:r>
                        <a:rPr lang="en-GB" sz="2800" dirty="0" err="1">
                          <a:effectLst/>
                        </a:rPr>
                        <a:t>EuPEO</a:t>
                      </a:r>
                      <a:r>
                        <a:rPr lang="en-GB" sz="2800" dirty="0">
                          <a:effectLst/>
                        </a:rPr>
                        <a:t> Feedback and Dissemination </a:t>
                      </a:r>
                      <a:endParaRPr lang="pt-PT" sz="2800" dirty="0">
                        <a:effectLst/>
                      </a:endParaRPr>
                    </a:p>
                    <a:p>
                      <a:pPr algn="ctr">
                        <a:lnSpc>
                          <a:spcPct val="107000"/>
                        </a:lnSpc>
                        <a:spcAft>
                          <a:spcPts val="0"/>
                        </a:spcAft>
                      </a:pPr>
                      <a:r>
                        <a:rPr lang="en-GB" sz="2800" dirty="0" err="1">
                          <a:effectLst/>
                        </a:rPr>
                        <a:t>16h40m-17h00m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779420360"/>
                  </a:ext>
                </a:extLst>
              </a:tr>
              <a:tr h="1050477">
                <a:tc>
                  <a:txBody>
                    <a:bodyPr/>
                    <a:lstStyle/>
                    <a:p>
                      <a:pPr algn="ctr">
                        <a:lnSpc>
                          <a:spcPct val="107000"/>
                        </a:lnSpc>
                        <a:spcAft>
                          <a:spcPts val="0"/>
                        </a:spcAft>
                        <a:tabLst>
                          <a:tab pos="114935" algn="l"/>
                        </a:tabLst>
                      </a:pPr>
                      <a:r>
                        <a:rPr lang="en-GB" sz="2800" dirty="0">
                          <a:effectLst/>
                        </a:rPr>
                        <a:t>Clarification of </a:t>
                      </a:r>
                      <a:r>
                        <a:rPr lang="en-GB" sz="2800" dirty="0" err="1">
                          <a:effectLst/>
                        </a:rPr>
                        <a:t>EuPEO</a:t>
                      </a:r>
                      <a:r>
                        <a:rPr lang="en-GB" sz="2800" dirty="0">
                          <a:effectLst/>
                        </a:rPr>
                        <a:t> Feedback Process to Schools</a:t>
                      </a:r>
                      <a:endParaRPr lang="pt-PT" sz="2800" dirty="0">
                        <a:effectLst/>
                      </a:endParaRPr>
                    </a:p>
                    <a:p>
                      <a:pPr algn="ctr">
                        <a:lnSpc>
                          <a:spcPct val="107000"/>
                        </a:lnSpc>
                        <a:spcAft>
                          <a:spcPts val="0"/>
                        </a:spcAft>
                        <a:tabLst>
                          <a:tab pos="114935" algn="l"/>
                        </a:tabLst>
                      </a:pPr>
                      <a:r>
                        <a:rPr lang="en-GB" sz="2800" dirty="0">
                          <a:effectLst/>
                        </a:rPr>
                        <a:t> </a:t>
                      </a:r>
                      <a:endParaRPr lang="pt-PT" sz="2800" dirty="0">
                        <a:effectLst/>
                      </a:endParaRPr>
                    </a:p>
                    <a:p>
                      <a:pPr algn="ctr">
                        <a:lnSpc>
                          <a:spcPct val="107000"/>
                        </a:lnSpc>
                        <a:spcAft>
                          <a:spcPts val="0"/>
                        </a:spcAft>
                        <a:tabLst>
                          <a:tab pos="114935" algn="l"/>
                        </a:tabLst>
                      </a:pPr>
                      <a:r>
                        <a:rPr lang="en-GB" sz="2800" dirty="0" err="1">
                          <a:effectLst/>
                        </a:rPr>
                        <a:t>EuPEO</a:t>
                      </a:r>
                      <a:r>
                        <a:rPr lang="en-GB" sz="2800" dirty="0">
                          <a:effectLst/>
                        </a:rPr>
                        <a:t> Special Issue proposal to the European Physical Education Review</a:t>
                      </a:r>
                      <a:endParaRPr lang="pt-PT" sz="2800" dirty="0">
                        <a:effectLst/>
                      </a:endParaRPr>
                    </a:p>
                    <a:p>
                      <a:pPr algn="ctr">
                        <a:lnSpc>
                          <a:spcPct val="107000"/>
                        </a:lnSpc>
                        <a:spcAft>
                          <a:spcPts val="0"/>
                        </a:spcAft>
                      </a:pPr>
                      <a:r>
                        <a:rPr lang="en-GB" sz="2800" dirty="0">
                          <a:effectLst/>
                        </a:rPr>
                        <a:t>(FMH and </a:t>
                      </a:r>
                      <a:r>
                        <a:rPr lang="en-GB" sz="2800" dirty="0" err="1">
                          <a:effectLst/>
                        </a:rPr>
                        <a:t>SPEF</a:t>
                      </a:r>
                      <a:r>
                        <a:rPr lang="en-GB" sz="2800" dirty="0">
                          <a:effectLst/>
                        </a:rPr>
                        <a:t>)</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288374954"/>
                  </a:ext>
                </a:extLst>
              </a:tr>
            </a:tbl>
          </a:graphicData>
        </a:graphic>
      </p:graphicFrame>
      <p:sp>
        <p:nvSpPr>
          <p:cNvPr id="6" name="Rectângulo 14">
            <a:extLst>
              <a:ext uri="{FF2B5EF4-FFF2-40B4-BE49-F238E27FC236}">
                <a16:creationId xmlns:a16="http://schemas.microsoft.com/office/drawing/2014/main" id="{21AC3F20-19E5-4D87-86C1-420BC7EFD44A}"/>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1080206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240133454"/>
              </p:ext>
            </p:extLst>
          </p:nvPr>
        </p:nvGraphicFramePr>
        <p:xfrm>
          <a:off x="320634" y="2294360"/>
          <a:ext cx="8661623" cy="2992815"/>
        </p:xfrm>
        <a:graphic>
          <a:graphicData uri="http://schemas.openxmlformats.org/drawingml/2006/table">
            <a:tbl>
              <a:tblPr bandRow="1">
                <a:tableStyleId>{5C22544A-7EE6-4342-B048-85BDC9FD1C3A}</a:tableStyleId>
              </a:tblPr>
              <a:tblGrid>
                <a:gridCol w="8661623">
                  <a:extLst>
                    <a:ext uri="{9D8B030D-6E8A-4147-A177-3AD203B41FA5}">
                      <a16:colId xmlns:a16="http://schemas.microsoft.com/office/drawing/2014/main" val="989541651"/>
                    </a:ext>
                  </a:extLst>
                </a:gridCol>
              </a:tblGrid>
              <a:tr h="1050477">
                <a:tc>
                  <a:txBody>
                    <a:bodyPr/>
                    <a:lstStyle/>
                    <a:p>
                      <a:pPr algn="ctr">
                        <a:lnSpc>
                          <a:spcPct val="107000"/>
                        </a:lnSpc>
                        <a:spcAft>
                          <a:spcPts val="0"/>
                        </a:spcAft>
                        <a:tabLst>
                          <a:tab pos="114935" algn="l"/>
                        </a:tabLst>
                      </a:pPr>
                      <a:r>
                        <a:rPr lang="en-GB" sz="2800" dirty="0">
                          <a:effectLst/>
                        </a:rPr>
                        <a:t>Item 9.</a:t>
                      </a:r>
                    </a:p>
                    <a:p>
                      <a:pPr algn="ctr">
                        <a:lnSpc>
                          <a:spcPct val="107000"/>
                        </a:lnSpc>
                        <a:spcAft>
                          <a:spcPts val="0"/>
                        </a:spcAft>
                        <a:tabLst>
                          <a:tab pos="114935" algn="l"/>
                        </a:tabLst>
                      </a:pPr>
                      <a:r>
                        <a:rPr lang="en-GB" sz="2800" dirty="0">
                          <a:effectLst/>
                        </a:rPr>
                        <a:t>Clarification of </a:t>
                      </a:r>
                      <a:r>
                        <a:rPr lang="en-GB" sz="2800" dirty="0" err="1">
                          <a:effectLst/>
                        </a:rPr>
                        <a:t>EuPEO</a:t>
                      </a:r>
                      <a:r>
                        <a:rPr lang="en-GB" sz="2800" dirty="0">
                          <a:effectLst/>
                        </a:rPr>
                        <a:t> Feedback Process to Schools</a:t>
                      </a:r>
                      <a:endParaRPr lang="pt-PT" sz="2800" dirty="0">
                        <a:effectLst/>
                      </a:endParaRPr>
                    </a:p>
                  </a:txBody>
                  <a:tcPr marL="35259" marR="35259" marT="0" marB="0"/>
                </a:tc>
                <a:extLst>
                  <a:ext uri="{0D108BD9-81ED-4DB2-BD59-A6C34878D82A}">
                    <a16:rowId xmlns:a16="http://schemas.microsoft.com/office/drawing/2014/main" val="779420360"/>
                  </a:ext>
                </a:extLst>
              </a:tr>
              <a:tr h="1050477">
                <a:tc>
                  <a:txBody>
                    <a:bodyPr/>
                    <a:lstStyle/>
                    <a:p>
                      <a:pPr algn="ctr">
                        <a:lnSpc>
                          <a:spcPct val="107000"/>
                        </a:lnSpc>
                        <a:spcAft>
                          <a:spcPts val="0"/>
                        </a:spcAft>
                        <a:tabLst>
                          <a:tab pos="114935" algn="l"/>
                        </a:tabLst>
                      </a:pPr>
                      <a:r>
                        <a:rPr lang="en-GB" sz="2000" dirty="0">
                          <a:effectLst/>
                        </a:rPr>
                        <a:t>Based on </a:t>
                      </a:r>
                      <a:r>
                        <a:rPr lang="en-GB" sz="2000" dirty="0" err="1">
                          <a:effectLst/>
                        </a:rPr>
                        <a:t>EuPEO</a:t>
                      </a:r>
                      <a:r>
                        <a:rPr lang="en-GB" sz="2000" dirty="0">
                          <a:effectLst/>
                        </a:rPr>
                        <a:t> Pilot Evaluation Recommendations</a:t>
                      </a:r>
                    </a:p>
                    <a:p>
                      <a:pPr marL="457200" indent="-457200" algn="l">
                        <a:lnSpc>
                          <a:spcPct val="107000"/>
                        </a:lnSpc>
                        <a:spcAft>
                          <a:spcPts val="0"/>
                        </a:spcAft>
                        <a:buFont typeface="Arial" panose="020B0604020202020204" pitchFamily="34" charset="0"/>
                        <a:buChar char="•"/>
                        <a:tabLst>
                          <a:tab pos="114935" algn="l"/>
                        </a:tabLst>
                      </a:pPr>
                      <a:r>
                        <a:rPr lang="en-GB" sz="2000" dirty="0">
                          <a:effectLst/>
                        </a:rPr>
                        <a:t>Each national team sends one email to each school with:</a:t>
                      </a:r>
                    </a:p>
                    <a:p>
                      <a:pPr marL="457200" indent="-457200" algn="l">
                        <a:lnSpc>
                          <a:spcPct val="107000"/>
                        </a:lnSpc>
                        <a:spcAft>
                          <a:spcPts val="0"/>
                        </a:spcAft>
                        <a:buFont typeface="Courier New" panose="02070309020205020404" pitchFamily="49" charset="0"/>
                        <a:buChar char="o"/>
                        <a:tabLst>
                          <a:tab pos="114935" algn="l"/>
                        </a:tabLst>
                      </a:pPr>
                      <a:r>
                        <a:rPr lang="en-GB" sz="2000" dirty="0">
                          <a:effectLst/>
                        </a:rPr>
                        <a:t>Recognition and thanks for the support to the </a:t>
                      </a:r>
                      <a:r>
                        <a:rPr lang="en-GB" sz="2000" dirty="0" err="1">
                          <a:effectLst/>
                        </a:rPr>
                        <a:t>EuPEO</a:t>
                      </a:r>
                      <a:r>
                        <a:rPr lang="en-GB" sz="2000" dirty="0">
                          <a:effectLst/>
                        </a:rPr>
                        <a:t> project;</a:t>
                      </a:r>
                    </a:p>
                    <a:p>
                      <a:pPr marL="457200" indent="-457200" algn="l">
                        <a:lnSpc>
                          <a:spcPct val="107000"/>
                        </a:lnSpc>
                        <a:spcAft>
                          <a:spcPts val="0"/>
                        </a:spcAft>
                        <a:buFont typeface="Courier New" panose="02070309020205020404" pitchFamily="49" charset="0"/>
                        <a:buChar char="o"/>
                        <a:tabLst>
                          <a:tab pos="114935" algn="l"/>
                        </a:tabLst>
                      </a:pPr>
                      <a:r>
                        <a:rPr lang="en-GB" sz="2000" dirty="0">
                          <a:effectLst/>
                        </a:rPr>
                        <a:t>School TIM data in the excel template (to be provided by the </a:t>
                      </a:r>
                      <a:r>
                        <a:rPr lang="en-GB" sz="2000" dirty="0" err="1">
                          <a:effectLst/>
                        </a:rPr>
                        <a:t>EuPEO</a:t>
                      </a:r>
                      <a:r>
                        <a:rPr lang="en-GB" sz="2000" dirty="0">
                          <a:effectLst/>
                        </a:rPr>
                        <a:t> Coordination)</a:t>
                      </a:r>
                    </a:p>
                    <a:p>
                      <a:pPr marL="457200" indent="-457200" algn="l">
                        <a:lnSpc>
                          <a:spcPct val="107000"/>
                        </a:lnSpc>
                        <a:spcAft>
                          <a:spcPts val="0"/>
                        </a:spcAft>
                        <a:buFont typeface="Courier New" panose="02070309020205020404" pitchFamily="49" charset="0"/>
                        <a:buChar char="o"/>
                        <a:tabLst>
                          <a:tab pos="114935"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Commitment to share a short school report at the National MSE.</a:t>
                      </a:r>
                      <a:endParaRPr lang="pt-P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288374954"/>
                  </a:ext>
                </a:extLst>
              </a:tr>
            </a:tbl>
          </a:graphicData>
        </a:graphic>
      </p:graphicFrame>
      <p:sp>
        <p:nvSpPr>
          <p:cNvPr id="6" name="Rectângulo 14">
            <a:extLst>
              <a:ext uri="{FF2B5EF4-FFF2-40B4-BE49-F238E27FC236}">
                <a16:creationId xmlns:a16="http://schemas.microsoft.com/office/drawing/2014/main" id="{21AC3F20-19E5-4D87-86C1-420BC7EFD44A}"/>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3202780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1701493850"/>
              </p:ext>
            </p:extLst>
          </p:nvPr>
        </p:nvGraphicFramePr>
        <p:xfrm>
          <a:off x="206334" y="1760960"/>
          <a:ext cx="8661624" cy="5039447"/>
        </p:xfrm>
        <a:graphic>
          <a:graphicData uri="http://schemas.openxmlformats.org/drawingml/2006/table">
            <a:tbl>
              <a:tblPr bandRow="1">
                <a:tableStyleId>{5C22544A-7EE6-4342-B048-85BDC9FD1C3A}</a:tableStyleId>
              </a:tblPr>
              <a:tblGrid>
                <a:gridCol w="1050966">
                  <a:extLst>
                    <a:ext uri="{9D8B030D-6E8A-4147-A177-3AD203B41FA5}">
                      <a16:colId xmlns:a16="http://schemas.microsoft.com/office/drawing/2014/main" val="989541651"/>
                    </a:ext>
                  </a:extLst>
                </a:gridCol>
                <a:gridCol w="3279846">
                  <a:extLst>
                    <a:ext uri="{9D8B030D-6E8A-4147-A177-3AD203B41FA5}">
                      <a16:colId xmlns:a16="http://schemas.microsoft.com/office/drawing/2014/main" val="1360218610"/>
                    </a:ext>
                  </a:extLst>
                </a:gridCol>
                <a:gridCol w="2165406">
                  <a:extLst>
                    <a:ext uri="{9D8B030D-6E8A-4147-A177-3AD203B41FA5}">
                      <a16:colId xmlns:a16="http://schemas.microsoft.com/office/drawing/2014/main" val="1907027588"/>
                    </a:ext>
                  </a:extLst>
                </a:gridCol>
                <a:gridCol w="2165406">
                  <a:extLst>
                    <a:ext uri="{9D8B030D-6E8A-4147-A177-3AD203B41FA5}">
                      <a16:colId xmlns:a16="http://schemas.microsoft.com/office/drawing/2014/main" val="863339842"/>
                    </a:ext>
                  </a:extLst>
                </a:gridCol>
              </a:tblGrid>
              <a:tr h="677440">
                <a:tc gridSpan="4">
                  <a:txBody>
                    <a:bodyPr/>
                    <a:lstStyle/>
                    <a:p>
                      <a:pPr algn="ctr">
                        <a:lnSpc>
                          <a:spcPct val="107000"/>
                        </a:lnSpc>
                        <a:spcAft>
                          <a:spcPts val="0"/>
                        </a:spcAft>
                        <a:tabLst>
                          <a:tab pos="114935" algn="l"/>
                        </a:tabLst>
                      </a:pPr>
                      <a:r>
                        <a:rPr lang="en-GB" sz="1800" dirty="0">
                          <a:effectLst/>
                        </a:rPr>
                        <a:t>Item 9.</a:t>
                      </a:r>
                    </a:p>
                    <a:p>
                      <a:pPr algn="ctr">
                        <a:lnSpc>
                          <a:spcPct val="107000"/>
                        </a:lnSpc>
                        <a:spcAft>
                          <a:spcPts val="0"/>
                        </a:spcAft>
                        <a:tabLst>
                          <a:tab pos="114935" algn="l"/>
                        </a:tabLst>
                      </a:pPr>
                      <a:r>
                        <a:rPr lang="en-GB" sz="1800" dirty="0" err="1">
                          <a:effectLst/>
                        </a:rPr>
                        <a:t>EuPEO</a:t>
                      </a:r>
                      <a:r>
                        <a:rPr lang="en-GB" sz="1800" dirty="0">
                          <a:effectLst/>
                        </a:rPr>
                        <a:t> Special Issue proposal to the European Physical Education Review</a:t>
                      </a:r>
                      <a:endParaRPr lang="pt-PT" sz="1800" dirty="0">
                        <a:effectLst/>
                      </a:endParaRPr>
                    </a:p>
                  </a:txBody>
                  <a:tcPr marL="35259" marR="35259" marT="0" marB="0"/>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779420360"/>
                  </a:ext>
                </a:extLst>
              </a:tr>
              <a:tr h="96393">
                <a:tc gridSpan="4">
                  <a:txBody>
                    <a:bodyPr/>
                    <a:lstStyle/>
                    <a:p>
                      <a:pPr algn="ctr">
                        <a:lnSpc>
                          <a:spcPct val="107000"/>
                        </a:lnSpc>
                        <a:spcAft>
                          <a:spcPts val="0"/>
                        </a:spcAft>
                        <a:tabLst>
                          <a:tab pos="114935" algn="l"/>
                        </a:tabLst>
                      </a:pPr>
                      <a:r>
                        <a:rPr lang="en-GB" sz="1600" dirty="0">
                          <a:effectLst/>
                        </a:rPr>
                        <a:t>Example from the Global PA Report Card (</a:t>
                      </a:r>
                      <a:r>
                        <a:rPr lang="en-GB" sz="1600" dirty="0">
                          <a:effectLst/>
                          <a:hlinkClick r:id="rId4"/>
                        </a:rPr>
                        <a:t>JTPE, 2018, vol. 15, Issue S2</a:t>
                      </a:r>
                      <a:r>
                        <a:rPr lang="en-GB" sz="1600" dirty="0">
                          <a:effectLst/>
                        </a:rPr>
                        <a:t>)</a:t>
                      </a:r>
                    </a:p>
                    <a:p>
                      <a:pPr algn="l">
                        <a:lnSpc>
                          <a:spcPct val="107000"/>
                        </a:lnSpc>
                        <a:spcAft>
                          <a:spcPts val="0"/>
                        </a:spcAft>
                        <a:tabLst>
                          <a:tab pos="114935" algn="l"/>
                        </a:tabLst>
                      </a:pPr>
                      <a:r>
                        <a:rPr lang="en-GB" sz="1600" b="1" i="1" dirty="0">
                          <a:effectLst/>
                          <a:latin typeface="Calibri" panose="020F0502020204030204" pitchFamily="34" charset="0"/>
                          <a:cs typeface="Times New Roman" panose="02020603050405020304" pitchFamily="18" charset="0"/>
                        </a:rPr>
                        <a:t>Proposed Completion Deadline: </a:t>
                      </a:r>
                      <a:r>
                        <a:rPr lang="en-GB" sz="1600" dirty="0">
                          <a:effectLst/>
                          <a:latin typeface="Calibri" panose="020F0502020204030204" pitchFamily="34" charset="0"/>
                          <a:cs typeface="Times New Roman" panose="02020603050405020304" pitchFamily="18" charset="0"/>
                        </a:rPr>
                        <a:t>March 2021 (ahead of </a:t>
                      </a:r>
                      <a:r>
                        <a:rPr lang="en-GB" sz="1600" dirty="0" err="1">
                          <a:effectLst/>
                          <a:latin typeface="Calibri" panose="020F0502020204030204" pitchFamily="34" charset="0"/>
                          <a:cs typeface="Times New Roman" panose="02020603050405020304" pitchFamily="18" charset="0"/>
                        </a:rPr>
                        <a:t>EuPEO</a:t>
                      </a:r>
                      <a:r>
                        <a:rPr lang="en-GB" sz="1600" dirty="0">
                          <a:effectLst/>
                          <a:latin typeface="Calibri" panose="020F0502020204030204" pitchFamily="34" charset="0"/>
                          <a:cs typeface="Times New Roman" panose="02020603050405020304" pitchFamily="18" charset="0"/>
                        </a:rPr>
                        <a:t> 2.0 application)</a:t>
                      </a:r>
                    </a:p>
                    <a:p>
                      <a:pPr algn="l">
                        <a:lnSpc>
                          <a:spcPct val="107000"/>
                        </a:lnSpc>
                        <a:spcAft>
                          <a:spcPts val="0"/>
                        </a:spcAft>
                        <a:tabLst>
                          <a:tab pos="114935" algn="l"/>
                        </a:tabLst>
                      </a:pPr>
                      <a:r>
                        <a:rPr lang="en-GB" sz="1600" b="1" i="1" dirty="0">
                          <a:effectLst/>
                          <a:latin typeface="Calibri" panose="020F0502020204030204" pitchFamily="34" charset="0"/>
                          <a:cs typeface="Times New Roman" panose="02020603050405020304" pitchFamily="18" charset="0"/>
                        </a:rPr>
                        <a:t>Proposed Structure</a:t>
                      </a:r>
                      <a:endParaRPr lang="pt-PT" sz="1600" b="1" i="1" dirty="0">
                        <a:effectLst/>
                        <a:latin typeface="Calibri" panose="020F0502020204030204" pitchFamily="34" charset="0"/>
                        <a:cs typeface="Times New Roman" panose="02020603050405020304" pitchFamily="18" charset="0"/>
                      </a:endParaRPr>
                    </a:p>
                  </a:txBody>
                  <a:tcPr marL="35259" marR="35259" marT="0" marB="0"/>
                </a:tc>
                <a:tc hMerge="1">
                  <a:txBody>
                    <a:bodyPr/>
                    <a:lstStyle/>
                    <a:p>
                      <a:pPr algn="l">
                        <a:lnSpc>
                          <a:spcPct val="107000"/>
                        </a:lnSpc>
                        <a:spcAft>
                          <a:spcPts val="0"/>
                        </a:spcAft>
                        <a:tabLst>
                          <a:tab pos="114935" algn="l"/>
                        </a:tabLst>
                      </a:pPr>
                      <a:endParaRPr lang="pt-PT" sz="2000" dirty="0">
                        <a:effectLst/>
                        <a:latin typeface="Calibri" panose="020F0502020204030204" pitchFamily="34" charset="0"/>
                        <a:cs typeface="Times New Roman" panose="02020603050405020304" pitchFamily="18" charset="0"/>
                      </a:endParaRPr>
                    </a:p>
                  </a:txBody>
                  <a:tcPr marL="35259" marR="35259" marT="0" marB="0"/>
                </a:tc>
                <a:tc hMerge="1">
                  <a:txBody>
                    <a:bodyPr/>
                    <a:lstStyle/>
                    <a:p>
                      <a:pPr algn="l">
                        <a:lnSpc>
                          <a:spcPct val="107000"/>
                        </a:lnSpc>
                        <a:spcAft>
                          <a:spcPts val="0"/>
                        </a:spcAft>
                        <a:tabLst>
                          <a:tab pos="114935" algn="l"/>
                        </a:tabLst>
                      </a:pPr>
                      <a:endParaRPr lang="pt-PT" sz="2000" dirty="0">
                        <a:effectLst/>
                        <a:latin typeface="Calibri" panose="020F0502020204030204" pitchFamily="34" charset="0"/>
                        <a:cs typeface="Times New Roman" panose="02020603050405020304" pitchFamily="18" charset="0"/>
                      </a:endParaRPr>
                    </a:p>
                  </a:txBody>
                  <a:tcPr marL="35259" marR="35259" marT="0" marB="0"/>
                </a:tc>
                <a:tc hMerge="1">
                  <a:txBody>
                    <a:bodyPr/>
                    <a:lstStyle/>
                    <a:p>
                      <a:pPr algn="l">
                        <a:lnSpc>
                          <a:spcPct val="107000"/>
                        </a:lnSpc>
                        <a:spcAft>
                          <a:spcPts val="0"/>
                        </a:spcAft>
                        <a:tabLst>
                          <a:tab pos="114935" algn="l"/>
                        </a:tabLst>
                      </a:pPr>
                      <a:endParaRPr lang="pt-PT" sz="2000" dirty="0">
                        <a:effectLst/>
                        <a:latin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288374954"/>
                  </a:ext>
                </a:extLst>
              </a:tr>
              <a:tr h="355841">
                <a:tc>
                  <a:txBody>
                    <a:bodyPr/>
                    <a:lstStyle/>
                    <a:p>
                      <a:pPr algn="ctr">
                        <a:lnSpc>
                          <a:spcPct val="107000"/>
                        </a:lnSpc>
                        <a:spcAft>
                          <a:spcPts val="0"/>
                        </a:spcAft>
                        <a:tabLst>
                          <a:tab pos="114935" algn="l"/>
                        </a:tabLst>
                      </a:pPr>
                      <a:r>
                        <a:rPr lang="pt-PT" sz="1600" b="1" dirty="0" err="1">
                          <a:effectLst/>
                          <a:latin typeface="Calibri" panose="020F0502020204030204" pitchFamily="34" charset="0"/>
                          <a:cs typeface="Times New Roman" panose="02020603050405020304" pitchFamily="18" charset="0"/>
                        </a:rPr>
                        <a:t>Paper</a:t>
                      </a:r>
                      <a:r>
                        <a:rPr lang="pt-PT" sz="1600" b="1" dirty="0">
                          <a:effectLst/>
                          <a:latin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cs typeface="Times New Roman" panose="02020603050405020304" pitchFamily="18" charset="0"/>
                        </a:rPr>
                        <a:t>Number</a:t>
                      </a:r>
                      <a:endParaRPr lang="pt-PT" sz="1600" b="1" dirty="0">
                        <a:effectLst/>
                        <a:latin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tabLst>
                          <a:tab pos="114935" algn="l"/>
                        </a:tabLst>
                      </a:pPr>
                      <a:r>
                        <a:rPr lang="pt-PT" sz="1600" b="1" dirty="0" err="1">
                          <a:effectLst/>
                          <a:latin typeface="Calibri" panose="020F0502020204030204" pitchFamily="34" charset="0"/>
                          <a:cs typeface="Times New Roman" panose="02020603050405020304" pitchFamily="18" charset="0"/>
                        </a:rPr>
                        <a:t>Paper</a:t>
                      </a:r>
                      <a:r>
                        <a:rPr lang="pt-PT" sz="1600" b="1" dirty="0">
                          <a:effectLst/>
                          <a:latin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cs typeface="Times New Roman" panose="02020603050405020304" pitchFamily="18" charset="0"/>
                        </a:rPr>
                        <a:t>Focus</a:t>
                      </a:r>
                      <a:endParaRPr lang="pt-PT" sz="1600" b="1" dirty="0">
                        <a:effectLst/>
                        <a:latin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tabLst>
                          <a:tab pos="114935" algn="l"/>
                        </a:tabLst>
                      </a:pPr>
                      <a:r>
                        <a:rPr lang="pt-PT" sz="1600" b="1" dirty="0" err="1">
                          <a:effectLst/>
                          <a:latin typeface="Calibri" panose="020F0502020204030204" pitchFamily="34" charset="0"/>
                          <a:cs typeface="Times New Roman" panose="02020603050405020304" pitchFamily="18" charset="0"/>
                        </a:rPr>
                        <a:t>Proposed</a:t>
                      </a:r>
                      <a:r>
                        <a:rPr lang="pt-PT" sz="1600" b="1" dirty="0">
                          <a:effectLst/>
                          <a:latin typeface="Calibri" panose="020F0502020204030204" pitchFamily="34" charset="0"/>
                          <a:cs typeface="Times New Roman" panose="02020603050405020304" pitchFamily="18" charset="0"/>
                        </a:rPr>
                        <a:t> </a:t>
                      </a:r>
                      <a:r>
                        <a:rPr lang="pt-PT" sz="1600" b="1" dirty="0" err="1">
                          <a:effectLst/>
                          <a:latin typeface="Calibri" panose="020F0502020204030204" pitchFamily="34" charset="0"/>
                          <a:cs typeface="Times New Roman" panose="02020603050405020304" pitchFamily="18" charset="0"/>
                        </a:rPr>
                        <a:t>Authors</a:t>
                      </a:r>
                      <a:endParaRPr lang="pt-PT" sz="1600" b="1" dirty="0">
                        <a:effectLst/>
                        <a:latin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tabLst>
                          <a:tab pos="114935" algn="l"/>
                        </a:tabLst>
                      </a:pPr>
                      <a:r>
                        <a:rPr lang="pt-PT" sz="1600" b="1" dirty="0">
                          <a:effectLst/>
                          <a:latin typeface="Calibri" panose="020F0502020204030204" pitchFamily="34" charset="0"/>
                          <a:cs typeface="Times New Roman" panose="02020603050405020304" pitchFamily="18" charset="0"/>
                        </a:rPr>
                        <a:t>Notes</a:t>
                      </a:r>
                    </a:p>
                  </a:txBody>
                  <a:tcPr marL="35259" marR="35259" marT="0" marB="0"/>
                </a:tc>
                <a:extLst>
                  <a:ext uri="{0D108BD9-81ED-4DB2-BD59-A6C34878D82A}">
                    <a16:rowId xmlns:a16="http://schemas.microsoft.com/office/drawing/2014/main" val="3312222430"/>
                  </a:ext>
                </a:extLst>
              </a:tr>
              <a:tr h="33338">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1</a:t>
                      </a:r>
                    </a:p>
                  </a:txBody>
                  <a:tcPr marL="35259" marR="35259" marT="0" marB="0"/>
                </a:tc>
                <a:tc>
                  <a:txBody>
                    <a:bodyPr/>
                    <a:lstStyle/>
                    <a:p>
                      <a:pPr algn="l">
                        <a:lnSpc>
                          <a:spcPct val="107000"/>
                        </a:lnSpc>
                        <a:spcAft>
                          <a:spcPts val="0"/>
                        </a:spcAft>
                        <a:tabLst>
                          <a:tab pos="114935" algn="l"/>
                        </a:tabLst>
                      </a:pPr>
                      <a:r>
                        <a:rPr lang="pt-PT" sz="1600" dirty="0" err="1">
                          <a:effectLst/>
                          <a:latin typeface="Calibri" panose="020F0502020204030204" pitchFamily="34" charset="0"/>
                          <a:cs typeface="Times New Roman" panose="02020603050405020304" pitchFamily="18" charset="0"/>
                        </a:rPr>
                        <a:t>EuPEO</a:t>
                      </a:r>
                      <a:r>
                        <a:rPr lang="pt-PT" sz="1600" dirty="0">
                          <a:effectLst/>
                          <a:latin typeface="Calibri" panose="020F0502020204030204" pitchFamily="34" charset="0"/>
                          <a:cs typeface="Times New Roman" panose="02020603050405020304" pitchFamily="18" charset="0"/>
                        </a:rPr>
                        <a:t> Framework</a:t>
                      </a:r>
                    </a:p>
                  </a:txBody>
                  <a:tcPr marL="35259" marR="35259" marT="0" marB="0"/>
                </a:tc>
                <a:tc>
                  <a:txBody>
                    <a:bodyPr/>
                    <a:lstStyle/>
                    <a:p>
                      <a:pPr algn="l">
                        <a:lnSpc>
                          <a:spcPct val="107000"/>
                        </a:lnSpc>
                        <a:spcAft>
                          <a:spcPts val="0"/>
                        </a:spcAft>
                        <a:tabLst>
                          <a:tab pos="114935" algn="l"/>
                        </a:tabLst>
                      </a:pPr>
                      <a:r>
                        <a:rPr lang="pt-PT" sz="1600" dirty="0" err="1">
                          <a:effectLst/>
                          <a:latin typeface="Calibri" panose="020F0502020204030204" pitchFamily="34" charset="0"/>
                          <a:cs typeface="Times New Roman" panose="02020603050405020304" pitchFamily="18" charset="0"/>
                        </a:rPr>
                        <a:t>EuPEO</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Partners</a:t>
                      </a:r>
                      <a:endParaRPr lang="pt-PT" sz="1600" dirty="0">
                        <a:effectLst/>
                        <a:latin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tabLst>
                          <a:tab pos="114935" algn="l"/>
                        </a:tabLst>
                      </a:pPr>
                      <a:endParaRPr lang="pt-PT" sz="1600" dirty="0">
                        <a:effectLst/>
                        <a:latin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2602577269"/>
                  </a:ext>
                </a:extLst>
              </a:tr>
              <a:tr h="0">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2</a:t>
                      </a:r>
                    </a:p>
                  </a:txBody>
                  <a:tcPr marL="35259" marR="35259" marT="0" marB="0"/>
                </a:tc>
                <a:tc>
                  <a:txBody>
                    <a:bodyPr/>
                    <a:lstStyle/>
                    <a:p>
                      <a:pPr algn="l">
                        <a:lnSpc>
                          <a:spcPct val="107000"/>
                        </a:lnSpc>
                        <a:spcAft>
                          <a:spcPts val="0"/>
                        </a:spcAft>
                        <a:tabLst>
                          <a:tab pos="114935" algn="l"/>
                        </a:tabLst>
                      </a:pPr>
                      <a:r>
                        <a:rPr lang="pt-PT" sz="1600" dirty="0" err="1">
                          <a:effectLst/>
                          <a:latin typeface="Calibri" panose="020F0502020204030204" pitchFamily="34" charset="0"/>
                          <a:cs typeface="Times New Roman" panose="02020603050405020304" pitchFamily="18" charset="0"/>
                        </a:rPr>
                        <a:t>EuPEO</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Method</a:t>
                      </a:r>
                      <a:endParaRPr lang="pt-PT" sz="1600" dirty="0">
                        <a:effectLst/>
                        <a:latin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tabLst>
                          <a:tab pos="114935" algn="l"/>
                        </a:tabLst>
                      </a:pPr>
                      <a:r>
                        <a:rPr lang="pt-PT" sz="1600" dirty="0" err="1">
                          <a:effectLst/>
                          <a:latin typeface="Calibri" panose="020F0502020204030204" pitchFamily="34" charset="0"/>
                          <a:cs typeface="Times New Roman" panose="02020603050405020304" pitchFamily="18" charset="0"/>
                        </a:rPr>
                        <a:t>EuPEO</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Partners</a:t>
                      </a:r>
                      <a:endParaRPr lang="pt-PT" sz="1600" dirty="0">
                        <a:effectLst/>
                        <a:latin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tabLst>
                          <a:tab pos="114935" algn="l"/>
                        </a:tabLst>
                      </a:pPr>
                      <a:endParaRPr lang="pt-PT" sz="1600" dirty="0">
                        <a:effectLst/>
                        <a:latin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804945318"/>
                  </a:ext>
                </a:extLst>
              </a:tr>
              <a:tr h="182436">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3-9</a:t>
                      </a:r>
                    </a:p>
                  </a:txBody>
                  <a:tcPr marL="35259" marR="35259" marT="0" marB="0"/>
                </a:tc>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National </a:t>
                      </a:r>
                      <a:r>
                        <a:rPr lang="pt-PT" sz="1600" dirty="0" err="1">
                          <a:effectLst/>
                          <a:latin typeface="Calibri" panose="020F0502020204030204" pitchFamily="34" charset="0"/>
                          <a:cs typeface="Times New Roman" panose="02020603050405020304" pitchFamily="18" charset="0"/>
                        </a:rPr>
                        <a:t>Results</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Descriptive</a:t>
                      </a:r>
                      <a:r>
                        <a:rPr lang="pt-PT" sz="1600" dirty="0">
                          <a:effectLst/>
                          <a:latin typeface="Calibri" panose="020F0502020204030204" pitchFamily="34" charset="0"/>
                          <a:cs typeface="Times New Roman" panose="02020603050405020304" pitchFamily="18" charset="0"/>
                        </a:rPr>
                        <a:t>)</a:t>
                      </a:r>
                    </a:p>
                    <a:p>
                      <a:pPr algn="l">
                        <a:lnSpc>
                          <a:spcPct val="107000"/>
                        </a:lnSpc>
                        <a:spcAft>
                          <a:spcPts val="0"/>
                        </a:spcAft>
                        <a:tabLst>
                          <a:tab pos="114935" algn="l"/>
                        </a:tabLst>
                      </a:pPr>
                      <a:endParaRPr lang="pt-PT" sz="1600" dirty="0">
                        <a:effectLst/>
                        <a:latin typeface="Calibri" panose="020F0502020204030204" pitchFamily="34" charset="0"/>
                        <a:cs typeface="Times New Roman" panose="02020603050405020304" pitchFamily="18" charset="0"/>
                      </a:endParaRPr>
                    </a:p>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France, </a:t>
                      </a:r>
                      <a:r>
                        <a:rPr lang="pt-PT" sz="1600" dirty="0" err="1">
                          <a:effectLst/>
                          <a:latin typeface="Calibri" panose="020F0502020204030204" pitchFamily="34" charset="0"/>
                          <a:cs typeface="Times New Roman" panose="02020603050405020304" pitchFamily="18" charset="0"/>
                        </a:rPr>
                        <a:t>Switzerland</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Germany</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Slovenia</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Czech</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Republic</a:t>
                      </a:r>
                      <a:r>
                        <a:rPr lang="pt-PT" sz="1600" dirty="0">
                          <a:effectLst/>
                          <a:latin typeface="Calibri" panose="020F0502020204030204" pitchFamily="34" charset="0"/>
                          <a:cs typeface="Times New Roman" panose="02020603050405020304" pitchFamily="18" charset="0"/>
                        </a:rPr>
                        <a:t>, Ireland, Portugal</a:t>
                      </a:r>
                    </a:p>
                  </a:txBody>
                  <a:tcPr marL="35259" marR="35259" marT="0" marB="0"/>
                </a:tc>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National </a:t>
                      </a:r>
                      <a:r>
                        <a:rPr lang="pt-PT" sz="1600" dirty="0" err="1">
                          <a:effectLst/>
                          <a:latin typeface="Calibri" panose="020F0502020204030204" pitchFamily="34" charset="0"/>
                          <a:cs typeface="Times New Roman" panose="02020603050405020304" pitchFamily="18" charset="0"/>
                        </a:rPr>
                        <a:t>Partners</a:t>
                      </a:r>
                      <a:r>
                        <a:rPr lang="pt-PT" sz="1600" dirty="0">
                          <a:effectLst/>
                          <a:latin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cs typeface="Times New Roman" panose="02020603050405020304" pitchFamily="18" charset="0"/>
                        </a:rPr>
                        <a:t>respective</a:t>
                      </a:r>
                      <a:r>
                        <a:rPr lang="pt-PT" sz="1600" dirty="0">
                          <a:effectLst/>
                          <a:latin typeface="Calibri" panose="020F0502020204030204" pitchFamily="34" charset="0"/>
                          <a:cs typeface="Times New Roman" panose="02020603050405020304" pitchFamily="18" charset="0"/>
                        </a:rPr>
                        <a:t> research </a:t>
                      </a:r>
                      <a:r>
                        <a:rPr lang="pt-PT" sz="1600" dirty="0" err="1">
                          <a:effectLst/>
                          <a:latin typeface="Calibri" panose="020F0502020204030204" pitchFamily="34" charset="0"/>
                          <a:cs typeface="Times New Roman" panose="02020603050405020304" pitchFamily="18" charset="0"/>
                        </a:rPr>
                        <a:t>assistants</a:t>
                      </a:r>
                      <a:endParaRPr lang="pt-PT" sz="1600" dirty="0">
                        <a:effectLst/>
                        <a:latin typeface="Calibri" panose="020F0502020204030204" pitchFamily="34" charset="0"/>
                        <a:cs typeface="Times New Roman" panose="02020603050405020304" pitchFamily="18" charset="0"/>
                      </a:endParaRPr>
                    </a:p>
                  </a:txBody>
                  <a:tcPr marL="35259" marR="35259" marT="0" marB="0"/>
                </a:tc>
                <a:tc>
                  <a:txBody>
                    <a:bodyPr/>
                    <a:lstStyle/>
                    <a:p>
                      <a:pPr algn="l">
                        <a:lnSpc>
                          <a:spcPct val="107000"/>
                        </a:lnSpc>
                        <a:spcAft>
                          <a:spcPts val="0"/>
                        </a:spcAft>
                        <a:tabLst>
                          <a:tab pos="114935" algn="l"/>
                        </a:tabLst>
                      </a:pPr>
                      <a:endParaRPr lang="pt-PT" sz="1600" dirty="0">
                        <a:effectLst/>
                        <a:latin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711699998"/>
                  </a:ext>
                </a:extLst>
              </a:tr>
              <a:tr h="256985">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10</a:t>
                      </a:r>
                    </a:p>
                  </a:txBody>
                  <a:tcPr marL="35259" marR="35259" marT="0" marB="0"/>
                </a:tc>
                <a:tc>
                  <a:txBody>
                    <a:bodyPr/>
                    <a:lstStyle/>
                    <a:p>
                      <a:pPr algn="l">
                        <a:lnSpc>
                          <a:spcPct val="107000"/>
                        </a:lnSpc>
                        <a:spcAft>
                          <a:spcPts val="0"/>
                        </a:spcAft>
                        <a:tabLst>
                          <a:tab pos="114935" algn="l"/>
                        </a:tabLst>
                      </a:pPr>
                      <a:r>
                        <a:rPr lang="pt-PT" sz="1600" dirty="0" err="1">
                          <a:effectLst/>
                          <a:latin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Results</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Comparative</a:t>
                      </a:r>
                      <a:r>
                        <a:rPr lang="pt-PT" sz="1600" dirty="0">
                          <a:effectLst/>
                          <a:latin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EUPEA/FMH/SPEF</a:t>
                      </a:r>
                    </a:p>
                  </a:txBody>
                  <a:tcPr marL="35259" marR="35259" marT="0" marB="0"/>
                </a:tc>
                <a:tc>
                  <a:txBody>
                    <a:bodyPr/>
                    <a:lstStyle/>
                    <a:p>
                      <a:pPr algn="l">
                        <a:lnSpc>
                          <a:spcPct val="107000"/>
                        </a:lnSpc>
                        <a:spcAft>
                          <a:spcPts val="0"/>
                        </a:spcAft>
                        <a:tabLst>
                          <a:tab pos="114935" algn="l"/>
                        </a:tabLst>
                      </a:pPr>
                      <a:endParaRPr lang="pt-PT" sz="1600" dirty="0">
                        <a:effectLst/>
                        <a:latin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81554933"/>
                  </a:ext>
                </a:extLst>
              </a:tr>
              <a:tr h="119062">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11</a:t>
                      </a:r>
                    </a:p>
                  </a:txBody>
                  <a:tcPr marL="35259" marR="35259" marT="0" marB="0"/>
                </a:tc>
                <a:tc>
                  <a:txBody>
                    <a:bodyPr/>
                    <a:lstStyle/>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A </a:t>
                      </a:r>
                      <a:r>
                        <a:rPr lang="pt-PT" sz="1600" dirty="0" err="1">
                          <a:effectLst/>
                          <a:latin typeface="Calibri" panose="020F0502020204030204" pitchFamily="34" charset="0"/>
                          <a:cs typeface="Times New Roman" panose="02020603050405020304" pitchFamily="18" charset="0"/>
                        </a:rPr>
                        <a:t>Critical</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Discussion</a:t>
                      </a:r>
                      <a:r>
                        <a:rPr lang="pt-PT" sz="1600" dirty="0">
                          <a:effectLst/>
                          <a:latin typeface="Calibri" panose="020F0502020204030204" pitchFamily="34" charset="0"/>
                          <a:cs typeface="Times New Roman" panose="02020603050405020304" pitchFamily="18" charset="0"/>
                        </a:rPr>
                        <a:t> on </a:t>
                      </a:r>
                      <a:r>
                        <a:rPr lang="pt-PT" sz="1600" dirty="0" err="1">
                          <a:effectLst/>
                          <a:latin typeface="Calibri" panose="020F0502020204030204" pitchFamily="34" charset="0"/>
                          <a:cs typeface="Times New Roman" panose="02020603050405020304" pitchFamily="18" charset="0"/>
                        </a:rPr>
                        <a:t>an</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European</a:t>
                      </a:r>
                      <a:r>
                        <a:rPr lang="pt-PT" sz="1600" dirty="0">
                          <a:effectLst/>
                          <a:latin typeface="Calibri" panose="020F0502020204030204" pitchFamily="34" charset="0"/>
                          <a:cs typeface="Times New Roman" panose="02020603050405020304" pitchFamily="18" charset="0"/>
                        </a:rPr>
                        <a:t> Physical Education </a:t>
                      </a:r>
                      <a:r>
                        <a:rPr lang="pt-PT" sz="1600" dirty="0" err="1">
                          <a:effectLst/>
                          <a:latin typeface="Calibri" panose="020F0502020204030204" pitchFamily="34" charset="0"/>
                          <a:cs typeface="Times New Roman" panose="02020603050405020304" pitchFamily="18" charset="0"/>
                        </a:rPr>
                        <a:t>Monitoring</a:t>
                      </a:r>
                      <a:r>
                        <a:rPr lang="pt-PT" sz="1600" dirty="0">
                          <a:effectLst/>
                          <a:latin typeface="Calibri" panose="020F0502020204030204" pitchFamily="34" charset="0"/>
                          <a:cs typeface="Times New Roman" panose="02020603050405020304" pitchFamily="18" charset="0"/>
                        </a:rPr>
                        <a:t> System</a:t>
                      </a:r>
                    </a:p>
                    <a:p>
                      <a:pPr algn="l">
                        <a:lnSpc>
                          <a:spcPct val="107000"/>
                        </a:lnSpc>
                        <a:spcAft>
                          <a:spcPts val="0"/>
                        </a:spcAft>
                        <a:tabLst>
                          <a:tab pos="114935" algn="l"/>
                        </a:tabLst>
                      </a:pP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Possibilities</a:t>
                      </a:r>
                      <a:r>
                        <a:rPr lang="pt-PT" sz="1600" dirty="0">
                          <a:effectLst/>
                          <a:latin typeface="Calibri" panose="020F0502020204030204" pitchFamily="34" charset="0"/>
                          <a:cs typeface="Times New Roman" panose="02020603050405020304" pitchFamily="18" charset="0"/>
                        </a:rPr>
                        <a:t> and </a:t>
                      </a:r>
                      <a:r>
                        <a:rPr lang="pt-PT" sz="1600" dirty="0" err="1">
                          <a:effectLst/>
                          <a:latin typeface="Calibri" panose="020F0502020204030204" pitchFamily="34" charset="0"/>
                          <a:cs typeface="Times New Roman" panose="02020603050405020304" pitchFamily="18" charset="0"/>
                        </a:rPr>
                        <a:t>Unintended</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Consequences</a:t>
                      </a:r>
                      <a:endParaRPr lang="pt-PT" sz="1600" dirty="0">
                        <a:effectLst/>
                        <a:latin typeface="Calibri" panose="020F0502020204030204" pitchFamily="34" charset="0"/>
                        <a:cs typeface="Times New Roman" panose="02020603050405020304" pitchFamily="18" charset="0"/>
                      </a:endParaRPr>
                    </a:p>
                  </a:txBody>
                  <a:tcPr marL="35259" marR="3525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14935" algn="l"/>
                        </a:tabLst>
                        <a:defRPr/>
                      </a:pPr>
                      <a:r>
                        <a:rPr lang="pt-PT" sz="1600" dirty="0" err="1">
                          <a:effectLst/>
                          <a:latin typeface="Calibri" panose="020F0502020204030204" pitchFamily="34" charset="0"/>
                          <a:cs typeface="Times New Roman" panose="02020603050405020304" pitchFamily="18" charset="0"/>
                        </a:rPr>
                        <a:t>External</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Discussant</a:t>
                      </a:r>
                      <a:r>
                        <a:rPr lang="pt-PT" sz="1600" dirty="0">
                          <a:effectLst/>
                          <a:latin typeface="Calibri" panose="020F0502020204030204" pitchFamily="34" charset="0"/>
                          <a:cs typeface="Times New Roman" panose="02020603050405020304" pitchFamily="18" charset="0"/>
                        </a:rPr>
                        <a:t> (Mary O’Sullivan, </a:t>
                      </a:r>
                      <a:r>
                        <a:rPr lang="pt-PT" sz="1600" dirty="0" err="1">
                          <a:effectLst/>
                          <a:latin typeface="Calibri" panose="020F0502020204030204" pitchFamily="34" charset="0"/>
                          <a:cs typeface="Times New Roman" panose="02020603050405020304" pitchFamily="18" charset="0"/>
                        </a:rPr>
                        <a:t>following</a:t>
                      </a:r>
                      <a:r>
                        <a:rPr lang="pt-PT" sz="1600" dirty="0">
                          <a:effectLst/>
                          <a:latin typeface="Calibri" panose="020F0502020204030204" pitchFamily="34" charset="0"/>
                          <a:cs typeface="Times New Roman" panose="02020603050405020304" pitchFamily="18" charset="0"/>
                        </a:rPr>
                        <a:t> the AIESEP 2019 </a:t>
                      </a:r>
                      <a:r>
                        <a:rPr lang="pt-PT" sz="1600" dirty="0" err="1">
                          <a:effectLst/>
                          <a:latin typeface="Calibri" panose="020F0502020204030204" pitchFamily="34" charset="0"/>
                          <a:cs typeface="Times New Roman" panose="02020603050405020304" pitchFamily="18" charset="0"/>
                        </a:rPr>
                        <a:t>EuPEO</a:t>
                      </a:r>
                      <a:r>
                        <a:rPr lang="pt-PT" sz="1600" dirty="0">
                          <a:effectLst/>
                          <a:latin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cs typeface="Times New Roman" panose="02020603050405020304" pitchFamily="18" charset="0"/>
                        </a:rPr>
                        <a:t>symposium</a:t>
                      </a:r>
                      <a:r>
                        <a:rPr lang="pt-PT" sz="1600" dirty="0">
                          <a:effectLst/>
                          <a:latin typeface="Calibri" panose="020F0502020204030204" pitchFamily="34" charset="0"/>
                          <a:cs typeface="Times New Roman" panose="02020603050405020304" pitchFamily="18" charset="0"/>
                        </a:rPr>
                        <a:t>)</a:t>
                      </a:r>
                    </a:p>
                  </a:txBody>
                  <a:tcPr marL="35259" marR="35259" marT="0" marB="0"/>
                </a:tc>
                <a:tc>
                  <a:txBody>
                    <a:bodyPr/>
                    <a:lstStyle/>
                    <a:p>
                      <a:pPr algn="l">
                        <a:lnSpc>
                          <a:spcPct val="107000"/>
                        </a:lnSpc>
                        <a:spcAft>
                          <a:spcPts val="0"/>
                        </a:spcAft>
                        <a:tabLst>
                          <a:tab pos="114935" algn="l"/>
                        </a:tabLst>
                      </a:pPr>
                      <a:endParaRPr lang="pt-PT" sz="1600" dirty="0">
                        <a:effectLst/>
                        <a:latin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526300728"/>
                  </a:ext>
                </a:extLst>
              </a:tr>
            </a:tbl>
          </a:graphicData>
        </a:graphic>
      </p:graphicFrame>
      <p:sp>
        <p:nvSpPr>
          <p:cNvPr id="6" name="Rectângulo 14">
            <a:extLst>
              <a:ext uri="{FF2B5EF4-FFF2-40B4-BE49-F238E27FC236}">
                <a16:creationId xmlns:a16="http://schemas.microsoft.com/office/drawing/2014/main" id="{21AC3F20-19E5-4D87-86C1-420BC7EFD44A}"/>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 </a:t>
            </a:r>
            <a:r>
              <a:rPr lang="en-GB" sz="2400" b="1" dirty="0">
                <a:solidFill>
                  <a:schemeClr val="tx2"/>
                </a:solidFill>
              </a:rPr>
              <a:t>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spTree>
    <p:extLst>
      <p:ext uri="{BB962C8B-B14F-4D97-AF65-F5344CB8AC3E}">
        <p14:creationId xmlns:p14="http://schemas.microsoft.com/office/powerpoint/2010/main" val="3647088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nvGraphicFramePr>
        <p:xfrm>
          <a:off x="362197" y="3429000"/>
          <a:ext cx="8366167" cy="1349439"/>
        </p:xfrm>
        <a:graphic>
          <a:graphicData uri="http://schemas.openxmlformats.org/drawingml/2006/table">
            <a:tbl>
              <a:tblPr bandRow="1">
                <a:tableStyleId>{5C22544A-7EE6-4342-B048-85BDC9FD1C3A}</a:tableStyleId>
              </a:tblPr>
              <a:tblGrid>
                <a:gridCol w="8366167">
                  <a:extLst>
                    <a:ext uri="{9D8B030D-6E8A-4147-A177-3AD203B41FA5}">
                      <a16:colId xmlns:a16="http://schemas.microsoft.com/office/drawing/2014/main" val="1693854227"/>
                    </a:ext>
                  </a:extLst>
                </a:gridCol>
              </a:tblGrid>
              <a:tr h="387235">
                <a:tc>
                  <a:txBody>
                    <a:bodyPr/>
                    <a:lstStyle/>
                    <a:p>
                      <a:pPr algn="ctr">
                        <a:lnSpc>
                          <a:spcPct val="107000"/>
                        </a:lnSpc>
                        <a:spcAft>
                          <a:spcPts val="0"/>
                        </a:spcAft>
                        <a:tabLst>
                          <a:tab pos="116205" algn="l"/>
                        </a:tabLst>
                      </a:pPr>
                      <a:r>
                        <a:rPr lang="en-GB" sz="2800" dirty="0">
                          <a:effectLst/>
                          <a:latin typeface="+mn-lt"/>
                        </a:rPr>
                        <a:t>Administrative and Financial issues bilateral discussions (</a:t>
                      </a:r>
                      <a:r>
                        <a:rPr lang="en-GB" sz="2800" dirty="0" err="1">
                          <a:effectLst/>
                          <a:latin typeface="+mn-lt"/>
                        </a:rPr>
                        <a:t>17h00m-17h30m</a:t>
                      </a:r>
                      <a:r>
                        <a:rPr lang="en-GB" sz="2800" dirty="0">
                          <a:effectLst/>
                          <a:latin typeface="+mn-lt"/>
                        </a:rPr>
                        <a:t>)</a:t>
                      </a:r>
                      <a:r>
                        <a:rPr lang="pt-PT" sz="2800" dirty="0">
                          <a:effectLst/>
                          <a:latin typeface="+mn-lt"/>
                        </a:rPr>
                        <a:t> </a:t>
                      </a:r>
                      <a:endParaRPr lang="en-GB" sz="2800" dirty="0">
                        <a:effectLst/>
                        <a:latin typeface="+mn-lt"/>
                      </a:endParaRPr>
                    </a:p>
                    <a:p>
                      <a:pPr algn="ctr">
                        <a:lnSpc>
                          <a:spcPct val="107000"/>
                        </a:lnSpc>
                        <a:spcAft>
                          <a:spcPts val="0"/>
                        </a:spcAft>
                        <a:tabLst>
                          <a:tab pos="116205" algn="l"/>
                        </a:tabLst>
                      </a:pPr>
                      <a:r>
                        <a:rPr lang="en-GB" sz="2800" dirty="0">
                          <a:effectLst/>
                          <a:latin typeface="+mn-lt"/>
                        </a:rPr>
                        <a:t>(by appointment with </a:t>
                      </a:r>
                      <a:r>
                        <a:rPr lang="en-GB" sz="2800" dirty="0" err="1">
                          <a:effectLst/>
                          <a:latin typeface="+mn-lt"/>
                        </a:rPr>
                        <a:t>Andreia</a:t>
                      </a:r>
                      <a:r>
                        <a:rPr lang="en-GB" sz="2800" dirty="0">
                          <a:effectLst/>
                          <a:latin typeface="+mn-lt"/>
                        </a:rPr>
                        <a:t> Sousa, </a:t>
                      </a:r>
                      <a:r>
                        <a:rPr lang="en-GB" sz="2800" dirty="0" err="1">
                          <a:effectLst/>
                          <a:latin typeface="+mn-lt"/>
                        </a:rPr>
                        <a:t>15min</a:t>
                      </a:r>
                      <a:r>
                        <a:rPr lang="en-GB" sz="2800" dirty="0">
                          <a:effectLst/>
                          <a:latin typeface="+mn-lt"/>
                        </a:rPr>
                        <a:t>/slots)</a:t>
                      </a:r>
                      <a:endParaRPr lang="pt-PT" sz="28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2286095835"/>
                  </a:ext>
                </a:extLst>
              </a:tr>
            </a:tbl>
          </a:graphicData>
        </a:graphic>
      </p:graphicFrame>
    </p:spTree>
    <p:extLst>
      <p:ext uri="{BB962C8B-B14F-4D97-AF65-F5344CB8AC3E}">
        <p14:creationId xmlns:p14="http://schemas.microsoft.com/office/powerpoint/2010/main" val="51139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747887354"/>
              </p:ext>
            </p:extLst>
          </p:nvPr>
        </p:nvGraphicFramePr>
        <p:xfrm>
          <a:off x="181098" y="1913189"/>
          <a:ext cx="8781803" cy="4460939"/>
        </p:xfrm>
        <a:graphic>
          <a:graphicData uri="http://schemas.openxmlformats.org/drawingml/2006/table">
            <a:tbl>
              <a:tblPr bandRow="1">
                <a:tableStyleId>{5C22544A-7EE6-4342-B048-85BDC9FD1C3A}</a:tableStyleId>
              </a:tblPr>
              <a:tblGrid>
                <a:gridCol w="3066822">
                  <a:extLst>
                    <a:ext uri="{9D8B030D-6E8A-4147-A177-3AD203B41FA5}">
                      <a16:colId xmlns:a16="http://schemas.microsoft.com/office/drawing/2014/main" val="1693854227"/>
                    </a:ext>
                  </a:extLst>
                </a:gridCol>
                <a:gridCol w="3414137">
                  <a:extLst>
                    <a:ext uri="{9D8B030D-6E8A-4147-A177-3AD203B41FA5}">
                      <a16:colId xmlns:a16="http://schemas.microsoft.com/office/drawing/2014/main" val="1662650755"/>
                    </a:ext>
                  </a:extLst>
                </a:gridCol>
                <a:gridCol w="2300844">
                  <a:extLst>
                    <a:ext uri="{9D8B030D-6E8A-4147-A177-3AD203B41FA5}">
                      <a16:colId xmlns:a16="http://schemas.microsoft.com/office/drawing/2014/main" val="630593127"/>
                    </a:ext>
                  </a:extLst>
                </a:gridCol>
              </a:tblGrid>
              <a:tr h="783271">
                <a:tc gridSpan="3">
                  <a:txBody>
                    <a:bodyPr/>
                    <a:lstStyle/>
                    <a:p>
                      <a:pPr algn="ctr">
                        <a:lnSpc>
                          <a:spcPct val="107000"/>
                        </a:lnSpc>
                        <a:spcAft>
                          <a:spcPts val="0"/>
                        </a:spcAft>
                      </a:pPr>
                      <a:r>
                        <a:rPr lang="en-GB" sz="1400" dirty="0">
                          <a:effectLst/>
                          <a:latin typeface="+mn-lt"/>
                        </a:rPr>
                        <a:t>AGENDA - 15</a:t>
                      </a:r>
                      <a:r>
                        <a:rPr lang="en-GB" sz="1400" baseline="30000" dirty="0">
                          <a:effectLst/>
                          <a:latin typeface="+mn-lt"/>
                        </a:rPr>
                        <a:t>th </a:t>
                      </a:r>
                      <a:r>
                        <a:rPr lang="en-GB" sz="1400" dirty="0">
                          <a:effectLst/>
                          <a:latin typeface="+mn-lt"/>
                        </a:rPr>
                        <a:t>June</a:t>
                      </a:r>
                      <a:endParaRPr lang="pt-PT" sz="1400" dirty="0">
                        <a:effectLst/>
                        <a:latin typeface="+mn-lt"/>
                      </a:endParaRPr>
                    </a:p>
                    <a:p>
                      <a:pPr algn="ctr">
                        <a:lnSpc>
                          <a:spcPct val="107000"/>
                        </a:lnSpc>
                        <a:spcAft>
                          <a:spcPts val="0"/>
                        </a:spcAft>
                      </a:pPr>
                      <a:r>
                        <a:rPr lang="en-GB" sz="1400" dirty="0">
                          <a:effectLst/>
                          <a:latin typeface="+mn-lt"/>
                        </a:rPr>
                        <a:t>Online Meeting </a:t>
                      </a:r>
                      <a:endParaRPr lang="pt-PT" sz="1400" dirty="0">
                        <a:effectLst/>
                        <a:latin typeface="+mn-lt"/>
                      </a:endParaRPr>
                    </a:p>
                    <a:p>
                      <a:pPr algn="ctr">
                        <a:lnSpc>
                          <a:spcPct val="107000"/>
                        </a:lnSpc>
                        <a:spcAft>
                          <a:spcPts val="0"/>
                        </a:spcAft>
                      </a:pPr>
                      <a:r>
                        <a:rPr lang="en-GB" sz="1400" dirty="0">
                          <a:effectLst/>
                          <a:latin typeface="+mn-lt"/>
                        </a:rPr>
                        <a:t>(Afternoon: </a:t>
                      </a:r>
                      <a:r>
                        <a:rPr lang="en-GB" sz="1400" dirty="0" err="1">
                          <a:effectLst/>
                          <a:latin typeface="+mn-lt"/>
                        </a:rPr>
                        <a:t>2pm</a:t>
                      </a:r>
                      <a:r>
                        <a:rPr lang="en-GB" sz="1400" dirty="0">
                          <a:effectLst/>
                          <a:latin typeface="+mn-lt"/>
                        </a:rPr>
                        <a:t> to </a:t>
                      </a:r>
                      <a:r>
                        <a:rPr lang="en-GB" sz="1400" dirty="0" err="1">
                          <a:effectLst/>
                          <a:latin typeface="+mn-lt"/>
                        </a:rPr>
                        <a:t>5pm</a:t>
                      </a:r>
                      <a:r>
                        <a:rPr lang="en-GB" sz="1400" dirty="0">
                          <a:effectLst/>
                          <a:latin typeface="+mn-lt"/>
                        </a:rPr>
                        <a:t>) All Partners</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507662786"/>
                  </a:ext>
                </a:extLst>
              </a:tr>
              <a:tr h="189216">
                <a:tc>
                  <a:txBody>
                    <a:bodyPr/>
                    <a:lstStyle/>
                    <a:p>
                      <a:pPr algn="ctr">
                        <a:lnSpc>
                          <a:spcPct val="107000"/>
                        </a:lnSpc>
                        <a:spcAft>
                          <a:spcPts val="0"/>
                        </a:spcAft>
                      </a:pPr>
                      <a:r>
                        <a:rPr lang="en-GB" sz="1400" dirty="0">
                          <a:effectLst/>
                          <a:latin typeface="+mn-lt"/>
                        </a:rPr>
                        <a:t>Time/Activity</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nchor="ctr"/>
                </a:tc>
                <a:tc>
                  <a:txBody>
                    <a:bodyPr/>
                    <a:lstStyle/>
                    <a:p>
                      <a:pPr algn="ctr">
                        <a:lnSpc>
                          <a:spcPct val="107000"/>
                        </a:lnSpc>
                        <a:spcAft>
                          <a:spcPts val="0"/>
                        </a:spcAft>
                      </a:pPr>
                      <a:r>
                        <a:rPr lang="en-GB" sz="1400">
                          <a:effectLst/>
                          <a:latin typeface="+mn-lt"/>
                        </a:rPr>
                        <a:t>Session Aims (Responsible)</a:t>
                      </a:r>
                      <a:endParaRPr lang="pt-PT" sz="1400">
                        <a:effectLst/>
                        <a:latin typeface="+mn-lt"/>
                        <a:ea typeface="Calibri" panose="020F0502020204030204" pitchFamily="34" charset="0"/>
                        <a:cs typeface="Times New Roman" panose="02020603050405020304" pitchFamily="18" charset="0"/>
                      </a:endParaRPr>
                    </a:p>
                  </a:txBody>
                  <a:tcPr marL="30847" marR="30847" marT="0" marB="0" anchor="ctr"/>
                </a:tc>
                <a:tc>
                  <a:txBody>
                    <a:bodyPr/>
                    <a:lstStyle/>
                    <a:p>
                      <a:pPr algn="ctr">
                        <a:lnSpc>
                          <a:spcPct val="107000"/>
                        </a:lnSpc>
                        <a:spcAft>
                          <a:spcPts val="0"/>
                        </a:spcAft>
                      </a:pPr>
                      <a:r>
                        <a:rPr lang="en-GB" sz="1400">
                          <a:effectLst/>
                          <a:latin typeface="+mn-lt"/>
                        </a:rPr>
                        <a:t>Brief Report</a:t>
                      </a:r>
                      <a:endParaRPr lang="pt-PT" sz="1400">
                        <a:effectLst/>
                        <a:latin typeface="+mn-lt"/>
                        <a:ea typeface="Calibri" panose="020F0502020204030204" pitchFamily="34" charset="0"/>
                        <a:cs typeface="Times New Roman" panose="02020603050405020304" pitchFamily="18" charset="0"/>
                      </a:endParaRPr>
                    </a:p>
                  </a:txBody>
                  <a:tcPr marL="30847" marR="30847" marT="0" marB="0" anchor="ctr"/>
                </a:tc>
                <a:extLst>
                  <a:ext uri="{0D108BD9-81ED-4DB2-BD59-A6C34878D82A}">
                    <a16:rowId xmlns:a16="http://schemas.microsoft.com/office/drawing/2014/main" val="1646913280"/>
                  </a:ext>
                </a:extLst>
              </a:tr>
              <a:tr h="981289">
                <a:tc>
                  <a:txBody>
                    <a:bodyPr/>
                    <a:lstStyle/>
                    <a:p>
                      <a:pPr algn="ctr">
                        <a:lnSpc>
                          <a:spcPct val="107000"/>
                        </a:lnSpc>
                        <a:spcAft>
                          <a:spcPts val="0"/>
                        </a:spcAft>
                      </a:pPr>
                      <a:r>
                        <a:rPr lang="en-GB" sz="1400" dirty="0">
                          <a:effectLst/>
                          <a:latin typeface="+mn-lt"/>
                        </a:rPr>
                        <a:t>Item 4.</a:t>
                      </a:r>
                      <a:endParaRPr lang="pt-PT" sz="1400" dirty="0">
                        <a:effectLst/>
                        <a:latin typeface="+mn-lt"/>
                      </a:endParaRPr>
                    </a:p>
                    <a:p>
                      <a:pPr algn="ctr">
                        <a:lnSpc>
                          <a:spcPct val="107000"/>
                        </a:lnSpc>
                        <a:spcAft>
                          <a:spcPts val="0"/>
                        </a:spcAft>
                      </a:pPr>
                      <a:r>
                        <a:rPr lang="en-GB" sz="1400" dirty="0" err="1">
                          <a:effectLst/>
                          <a:latin typeface="+mn-lt"/>
                        </a:rPr>
                        <a:t>EuPEO</a:t>
                      </a:r>
                      <a:r>
                        <a:rPr lang="en-GB" sz="1400" dirty="0">
                          <a:effectLst/>
                          <a:latin typeface="+mn-lt"/>
                        </a:rPr>
                        <a:t> Pilot National and European Review (Process and Results) – Part 2</a:t>
                      </a:r>
                      <a:endParaRPr lang="pt-PT" sz="1400" dirty="0">
                        <a:effectLst/>
                        <a:latin typeface="+mn-lt"/>
                      </a:endParaRPr>
                    </a:p>
                    <a:p>
                      <a:pPr algn="ctr">
                        <a:lnSpc>
                          <a:spcPct val="107000"/>
                        </a:lnSpc>
                        <a:spcAft>
                          <a:spcPts val="0"/>
                        </a:spcAft>
                      </a:pPr>
                      <a:r>
                        <a:rPr lang="en-GB" sz="1400" dirty="0" err="1">
                          <a:effectLst/>
                          <a:latin typeface="+mn-lt"/>
                        </a:rPr>
                        <a:t>14h00m-15h20m</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tc>
                  <a:txBody>
                    <a:bodyPr/>
                    <a:lstStyle/>
                    <a:p>
                      <a:pPr algn="just">
                        <a:lnSpc>
                          <a:spcPct val="107000"/>
                        </a:lnSpc>
                        <a:spcAft>
                          <a:spcPts val="0"/>
                        </a:spcAft>
                      </a:pPr>
                      <a:r>
                        <a:rPr lang="en-GB" sz="1400" dirty="0">
                          <a:effectLst/>
                          <a:latin typeface="+mn-lt"/>
                        </a:rPr>
                        <a:t>National Presentations of the Pilot Results</a:t>
                      </a:r>
                      <a:endParaRPr lang="pt-PT" sz="1400" dirty="0">
                        <a:effectLst/>
                        <a:latin typeface="+mn-lt"/>
                      </a:endParaRPr>
                    </a:p>
                    <a:p>
                      <a:pPr algn="just">
                        <a:lnSpc>
                          <a:spcPct val="107000"/>
                        </a:lnSpc>
                        <a:spcAft>
                          <a:spcPts val="0"/>
                        </a:spcAft>
                      </a:pPr>
                      <a:r>
                        <a:rPr lang="en-GB" sz="1400" dirty="0">
                          <a:effectLst/>
                          <a:latin typeface="+mn-lt"/>
                        </a:rPr>
                        <a:t>(</a:t>
                      </a:r>
                      <a:r>
                        <a:rPr lang="en-GB" sz="1400" dirty="0" err="1">
                          <a:effectLst/>
                          <a:latin typeface="+mn-lt"/>
                        </a:rPr>
                        <a:t>15min</a:t>
                      </a:r>
                      <a:r>
                        <a:rPr lang="en-GB" sz="1400" dirty="0">
                          <a:effectLst/>
                          <a:latin typeface="+mn-lt"/>
                        </a:rPr>
                        <a:t> for presentation and questions)</a:t>
                      </a:r>
                      <a:endParaRPr lang="pt-PT" sz="1400" dirty="0">
                        <a:effectLst/>
                        <a:latin typeface="+mn-lt"/>
                      </a:endParaRPr>
                    </a:p>
                    <a:p>
                      <a:pPr algn="just">
                        <a:lnSpc>
                          <a:spcPct val="107000"/>
                        </a:lnSpc>
                        <a:spcAft>
                          <a:spcPts val="0"/>
                        </a:spcAft>
                      </a:pPr>
                      <a:r>
                        <a:rPr lang="en-GB" sz="1400" dirty="0">
                          <a:effectLst/>
                          <a:latin typeface="+mn-lt"/>
                        </a:rPr>
                        <a:t>(National Partners and EUPEA:</a:t>
                      </a:r>
                    </a:p>
                    <a:p>
                      <a:pPr algn="just">
                        <a:lnSpc>
                          <a:spcPct val="107000"/>
                        </a:lnSpc>
                        <a:spcAft>
                          <a:spcPts val="0"/>
                        </a:spcAft>
                      </a:pPr>
                      <a:r>
                        <a:rPr lang="en-GB" sz="1400" dirty="0">
                          <a:effectLst/>
                          <a:latin typeface="+mn-lt"/>
                        </a:rPr>
                        <a:t>Germany</a:t>
                      </a:r>
                      <a:r>
                        <a:rPr lang="pt-PT" sz="1400" dirty="0">
                          <a:effectLst/>
                          <a:latin typeface="+mn-lt"/>
                        </a:rPr>
                        <a:t>; </a:t>
                      </a:r>
                      <a:r>
                        <a:rPr lang="pt-PT" sz="1400" dirty="0" err="1">
                          <a:effectLst/>
                          <a:latin typeface="+mn-lt"/>
                        </a:rPr>
                        <a:t>Switzerland</a:t>
                      </a:r>
                      <a:r>
                        <a:rPr lang="pt-PT" sz="1400" dirty="0">
                          <a:effectLst/>
                          <a:latin typeface="+mn-lt"/>
                        </a:rPr>
                        <a:t>; I</a:t>
                      </a:r>
                      <a:r>
                        <a:rPr lang="en-GB" sz="1400" dirty="0" err="1">
                          <a:effectLst/>
                          <a:latin typeface="+mn-lt"/>
                        </a:rPr>
                        <a:t>reland</a:t>
                      </a:r>
                      <a:r>
                        <a:rPr lang="pt-PT" sz="1400" dirty="0">
                          <a:effectLst/>
                          <a:latin typeface="+mn-lt"/>
                        </a:rPr>
                        <a:t>; </a:t>
                      </a:r>
                      <a:r>
                        <a:rPr lang="en-GB" sz="1400" dirty="0">
                          <a:effectLst/>
                          <a:latin typeface="+mn-lt"/>
                        </a:rPr>
                        <a:t>Portugal</a:t>
                      </a:r>
                      <a:r>
                        <a:rPr lang="pt-PT" sz="1400" dirty="0">
                          <a:effectLst/>
                          <a:latin typeface="+mn-lt"/>
                        </a:rPr>
                        <a:t>; </a:t>
                      </a:r>
                      <a:r>
                        <a:rPr lang="en-GB" sz="1400" dirty="0">
                          <a:effectLst/>
                          <a:latin typeface="+mn-lt"/>
                        </a:rPr>
                        <a:t>EUPEA)</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tc>
                  <a:txBody>
                    <a:bodyPr/>
                    <a:lstStyle/>
                    <a:p>
                      <a:pPr algn="just">
                        <a:lnSpc>
                          <a:spcPct val="107000"/>
                        </a:lnSpc>
                        <a:spcAft>
                          <a:spcPts val="0"/>
                        </a:spcAft>
                      </a:pP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500935222"/>
                  </a:ext>
                </a:extLst>
              </a:tr>
              <a:tr h="241897">
                <a:tc gridSpan="3">
                  <a:txBody>
                    <a:bodyPr/>
                    <a:lstStyle/>
                    <a:p>
                      <a:pPr algn="ctr">
                        <a:lnSpc>
                          <a:spcPct val="107000"/>
                        </a:lnSpc>
                        <a:spcAft>
                          <a:spcPts val="0"/>
                        </a:spcAft>
                      </a:pPr>
                      <a:r>
                        <a:rPr lang="pt-PT" sz="1400" dirty="0" err="1">
                          <a:effectLst/>
                          <a:latin typeface="+mn-lt"/>
                        </a:rPr>
                        <a:t>Coffee</a:t>
                      </a:r>
                      <a:r>
                        <a:rPr lang="pt-PT" sz="1400" dirty="0">
                          <a:effectLst/>
                          <a:latin typeface="+mn-lt"/>
                        </a:rPr>
                        <a:t> Break </a:t>
                      </a:r>
                    </a:p>
                    <a:p>
                      <a:pPr algn="ctr">
                        <a:lnSpc>
                          <a:spcPct val="107000"/>
                        </a:lnSpc>
                        <a:spcAft>
                          <a:spcPts val="0"/>
                        </a:spcAft>
                      </a:pPr>
                      <a:r>
                        <a:rPr lang="pt-PT" sz="1400" dirty="0">
                          <a:effectLst/>
                          <a:latin typeface="+mn-lt"/>
                        </a:rPr>
                        <a:t>(</a:t>
                      </a:r>
                      <a:r>
                        <a:rPr lang="pt-PT" sz="1400" dirty="0" err="1">
                          <a:effectLst/>
                          <a:latin typeface="+mn-lt"/>
                        </a:rPr>
                        <a:t>15h20</a:t>
                      </a:r>
                      <a:r>
                        <a:rPr lang="pt-PT" sz="1400" dirty="0">
                          <a:effectLst/>
                          <a:latin typeface="+mn-lt"/>
                        </a:rPr>
                        <a:t> -</a:t>
                      </a:r>
                      <a:r>
                        <a:rPr lang="pt-PT" sz="1400" dirty="0" err="1">
                          <a:effectLst/>
                          <a:latin typeface="+mn-lt"/>
                        </a:rPr>
                        <a:t>15h40</a:t>
                      </a:r>
                      <a:r>
                        <a:rPr lang="pt-PT" sz="1400" dirty="0">
                          <a:effectLst/>
                          <a:latin typeface="+mn-lt"/>
                        </a:rPr>
                        <a:t>)</a:t>
                      </a:r>
                    </a:p>
                  </a:txBody>
                  <a:tcPr marL="30847" marR="30847" marT="0" marB="0"/>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488510109"/>
                  </a:ext>
                </a:extLst>
              </a:tr>
              <a:tr h="1435228">
                <a:tc>
                  <a:txBody>
                    <a:bodyPr/>
                    <a:lstStyle/>
                    <a:p>
                      <a:pPr algn="ctr">
                        <a:lnSpc>
                          <a:spcPct val="107000"/>
                        </a:lnSpc>
                        <a:spcAft>
                          <a:spcPts val="0"/>
                        </a:spcAft>
                      </a:pPr>
                      <a:r>
                        <a:rPr lang="en-GB" sz="1400" dirty="0">
                          <a:effectLst/>
                          <a:latin typeface="+mn-lt"/>
                        </a:rPr>
                        <a:t>Item 5.</a:t>
                      </a:r>
                      <a:endParaRPr lang="pt-PT" sz="1400" dirty="0">
                        <a:effectLst/>
                        <a:latin typeface="+mn-lt"/>
                      </a:endParaRPr>
                    </a:p>
                    <a:p>
                      <a:pPr algn="ctr">
                        <a:lnSpc>
                          <a:spcPct val="107000"/>
                        </a:lnSpc>
                        <a:spcAft>
                          <a:spcPts val="0"/>
                        </a:spcAft>
                      </a:pPr>
                      <a:r>
                        <a:rPr lang="en-GB" sz="1400" dirty="0" err="1">
                          <a:effectLst/>
                          <a:latin typeface="+mn-lt"/>
                        </a:rPr>
                        <a:t>EuPEO</a:t>
                      </a:r>
                      <a:r>
                        <a:rPr lang="en-GB" sz="1400" dirty="0">
                          <a:effectLst/>
                          <a:latin typeface="+mn-lt"/>
                        </a:rPr>
                        <a:t> Pilot Coordination </a:t>
                      </a:r>
                    </a:p>
                    <a:p>
                      <a:pPr algn="ctr">
                        <a:lnSpc>
                          <a:spcPct val="107000"/>
                        </a:lnSpc>
                        <a:spcAft>
                          <a:spcPts val="0"/>
                        </a:spcAft>
                      </a:pPr>
                      <a:r>
                        <a:rPr lang="en-GB" sz="1400" dirty="0">
                          <a:effectLst/>
                          <a:latin typeface="+mn-lt"/>
                        </a:rPr>
                        <a:t>(Process Evaluation Review)</a:t>
                      </a:r>
                      <a:endParaRPr lang="pt-PT" sz="1400" dirty="0">
                        <a:effectLst/>
                        <a:latin typeface="+mn-lt"/>
                      </a:endParaRPr>
                    </a:p>
                    <a:p>
                      <a:pPr algn="ctr">
                        <a:lnSpc>
                          <a:spcPct val="107000"/>
                        </a:lnSpc>
                        <a:spcAft>
                          <a:spcPts val="0"/>
                        </a:spcAft>
                      </a:pPr>
                      <a:r>
                        <a:rPr lang="en-GB" sz="1400" dirty="0">
                          <a:effectLst/>
                          <a:latin typeface="+mn-lt"/>
                        </a:rPr>
                        <a:t> </a:t>
                      </a:r>
                      <a:endParaRPr lang="pt-PT" sz="1400" dirty="0">
                        <a:effectLst/>
                        <a:latin typeface="+mn-lt"/>
                      </a:endParaRPr>
                    </a:p>
                    <a:p>
                      <a:pPr algn="ctr">
                        <a:lnSpc>
                          <a:spcPct val="107000"/>
                        </a:lnSpc>
                        <a:spcAft>
                          <a:spcPts val="0"/>
                        </a:spcAft>
                      </a:pPr>
                      <a:r>
                        <a:rPr lang="en-GB" sz="1400" dirty="0" err="1">
                          <a:effectLst/>
                          <a:latin typeface="+mn-lt"/>
                        </a:rPr>
                        <a:t>15h40m-17h00m</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tc>
                  <a:txBody>
                    <a:bodyPr/>
                    <a:lstStyle/>
                    <a:p>
                      <a:pPr>
                        <a:lnSpc>
                          <a:spcPct val="107000"/>
                        </a:lnSpc>
                        <a:spcAft>
                          <a:spcPts val="0"/>
                        </a:spcAft>
                        <a:tabLst>
                          <a:tab pos="114935" algn="l"/>
                        </a:tabLst>
                      </a:pPr>
                      <a:r>
                        <a:rPr lang="en-GB" sz="1400">
                          <a:effectLst/>
                          <a:latin typeface="+mn-lt"/>
                        </a:rPr>
                        <a:t>Coordination Pilot Review</a:t>
                      </a:r>
                      <a:endParaRPr lang="pt-PT" sz="1400">
                        <a:effectLst/>
                        <a:latin typeface="+mn-lt"/>
                      </a:endParaRPr>
                    </a:p>
                    <a:p>
                      <a:pPr algn="just">
                        <a:lnSpc>
                          <a:spcPct val="107000"/>
                        </a:lnSpc>
                        <a:spcAft>
                          <a:spcPts val="0"/>
                        </a:spcAft>
                      </a:pPr>
                      <a:r>
                        <a:rPr lang="en-GB" sz="1400">
                          <a:effectLst/>
                          <a:latin typeface="+mn-lt"/>
                        </a:rPr>
                        <a:t>(FMH and SPEF)</a:t>
                      </a:r>
                      <a:endParaRPr lang="pt-PT" sz="1400">
                        <a:effectLst/>
                        <a:latin typeface="+mn-lt"/>
                        <a:ea typeface="Calibri" panose="020F0502020204030204" pitchFamily="34" charset="0"/>
                        <a:cs typeface="Times New Roman" panose="02020603050405020304" pitchFamily="18" charset="0"/>
                      </a:endParaRPr>
                    </a:p>
                  </a:txBody>
                  <a:tcPr marL="30847" marR="30847" marT="0" marB="0"/>
                </a:tc>
                <a:tc>
                  <a:txBody>
                    <a:bodyPr/>
                    <a:lstStyle/>
                    <a:p>
                      <a:pPr algn="just">
                        <a:lnSpc>
                          <a:spcPct val="107000"/>
                        </a:lnSpc>
                        <a:spcAft>
                          <a:spcPts val="0"/>
                        </a:spcAft>
                      </a:pPr>
                      <a:r>
                        <a:rPr lang="en-GB" sz="1400" dirty="0">
                          <a:effectLst/>
                          <a:latin typeface="+mn-lt"/>
                        </a:rPr>
                        <a:t>FMH – Data Input and Treatment</a:t>
                      </a:r>
                      <a:endParaRPr lang="pt-PT" sz="1400" dirty="0">
                        <a:effectLst/>
                        <a:latin typeface="+mn-lt"/>
                      </a:endParaRPr>
                    </a:p>
                    <a:p>
                      <a:pPr algn="just">
                        <a:lnSpc>
                          <a:spcPct val="107000"/>
                        </a:lnSpc>
                        <a:spcAft>
                          <a:spcPts val="0"/>
                        </a:spcAft>
                      </a:pPr>
                      <a:r>
                        <a:rPr lang="en-GB" sz="1400" dirty="0">
                          <a:effectLst/>
                          <a:latin typeface="+mn-lt"/>
                        </a:rPr>
                        <a:t>Coordination Overall Review</a:t>
                      </a:r>
                      <a:endParaRPr lang="pt-PT" sz="1400" dirty="0">
                        <a:effectLst/>
                        <a:latin typeface="+mn-lt"/>
                      </a:endParaRPr>
                    </a:p>
                    <a:p>
                      <a:pPr algn="just">
                        <a:lnSpc>
                          <a:spcPct val="107000"/>
                        </a:lnSpc>
                        <a:spcAft>
                          <a:spcPts val="0"/>
                        </a:spcAft>
                      </a:pPr>
                      <a:r>
                        <a:rPr lang="en-GB" sz="1400" dirty="0">
                          <a:effectLst/>
                          <a:latin typeface="+mn-lt"/>
                        </a:rPr>
                        <a:t>(Discussion of the </a:t>
                      </a:r>
                      <a:r>
                        <a:rPr lang="en-GB" sz="1400" dirty="0" err="1">
                          <a:effectLst/>
                          <a:latin typeface="+mn-lt"/>
                        </a:rPr>
                        <a:t>EuPEO</a:t>
                      </a:r>
                      <a:r>
                        <a:rPr lang="en-GB" sz="1400" dirty="0">
                          <a:effectLst/>
                          <a:latin typeface="+mn-lt"/>
                        </a:rPr>
                        <a:t> Pilot Evaluation Documents – focus on yellow highlighted points)</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3058994253"/>
                  </a:ext>
                </a:extLst>
              </a:tr>
              <a:tr h="387235">
                <a:tc gridSpan="3">
                  <a:txBody>
                    <a:bodyPr/>
                    <a:lstStyle/>
                    <a:p>
                      <a:pPr algn="ctr">
                        <a:lnSpc>
                          <a:spcPct val="107000"/>
                        </a:lnSpc>
                        <a:spcAft>
                          <a:spcPts val="0"/>
                        </a:spcAft>
                        <a:tabLst>
                          <a:tab pos="116205" algn="l"/>
                        </a:tabLst>
                      </a:pPr>
                      <a:r>
                        <a:rPr lang="en-GB" sz="1400" dirty="0">
                          <a:effectLst/>
                          <a:highlight>
                            <a:srgbClr val="FFFF00"/>
                          </a:highlight>
                          <a:latin typeface="+mn-lt"/>
                        </a:rPr>
                        <a:t>(</a:t>
                      </a:r>
                      <a:r>
                        <a:rPr lang="en-GB" sz="1400" dirty="0" err="1">
                          <a:effectLst/>
                          <a:highlight>
                            <a:srgbClr val="FFFF00"/>
                          </a:highlight>
                          <a:latin typeface="+mn-lt"/>
                        </a:rPr>
                        <a:t>17h00m-17h30m</a:t>
                      </a:r>
                      <a:r>
                        <a:rPr lang="en-GB" sz="1400" dirty="0">
                          <a:effectLst/>
                          <a:highlight>
                            <a:srgbClr val="FFFF00"/>
                          </a:highlight>
                          <a:latin typeface="+mn-lt"/>
                        </a:rPr>
                        <a:t>)</a:t>
                      </a:r>
                      <a:r>
                        <a:rPr lang="pt-PT" sz="1400" dirty="0">
                          <a:effectLst/>
                          <a:highlight>
                            <a:srgbClr val="FFFF00"/>
                          </a:highlight>
                          <a:latin typeface="+mn-lt"/>
                        </a:rPr>
                        <a:t> </a:t>
                      </a:r>
                      <a:r>
                        <a:rPr lang="en-GB" sz="1400" dirty="0">
                          <a:effectLst/>
                          <a:highlight>
                            <a:srgbClr val="FFFF00"/>
                          </a:highlight>
                          <a:latin typeface="+mn-lt"/>
                        </a:rPr>
                        <a:t>Administrative and Financial issues bilateral discussions </a:t>
                      </a:r>
                    </a:p>
                    <a:p>
                      <a:pPr algn="ctr">
                        <a:lnSpc>
                          <a:spcPct val="107000"/>
                        </a:lnSpc>
                        <a:spcAft>
                          <a:spcPts val="0"/>
                        </a:spcAft>
                        <a:tabLst>
                          <a:tab pos="116205" algn="l"/>
                        </a:tabLst>
                      </a:pPr>
                      <a:r>
                        <a:rPr lang="en-GB" sz="1400" dirty="0">
                          <a:effectLst/>
                          <a:highlight>
                            <a:srgbClr val="FFFF00"/>
                          </a:highlight>
                          <a:latin typeface="+mn-lt"/>
                        </a:rPr>
                        <a:t>(by appointment with </a:t>
                      </a:r>
                      <a:r>
                        <a:rPr lang="en-GB" sz="1400" dirty="0" err="1">
                          <a:effectLst/>
                          <a:highlight>
                            <a:srgbClr val="FFFF00"/>
                          </a:highlight>
                          <a:latin typeface="+mn-lt"/>
                        </a:rPr>
                        <a:t>Andreia</a:t>
                      </a:r>
                      <a:r>
                        <a:rPr lang="en-GB" sz="1400" dirty="0">
                          <a:effectLst/>
                          <a:highlight>
                            <a:srgbClr val="FFFF00"/>
                          </a:highlight>
                          <a:latin typeface="+mn-lt"/>
                        </a:rPr>
                        <a:t> Sousa, </a:t>
                      </a:r>
                      <a:r>
                        <a:rPr lang="en-GB" sz="1400" dirty="0" err="1">
                          <a:effectLst/>
                          <a:highlight>
                            <a:srgbClr val="FFFF00"/>
                          </a:highlight>
                          <a:latin typeface="+mn-lt"/>
                        </a:rPr>
                        <a:t>15min</a:t>
                      </a:r>
                      <a:r>
                        <a:rPr lang="en-GB" sz="1400" dirty="0">
                          <a:effectLst/>
                          <a:highlight>
                            <a:srgbClr val="FFFF00"/>
                          </a:highlight>
                          <a:latin typeface="+mn-lt"/>
                        </a:rPr>
                        <a:t>/slots)</a:t>
                      </a:r>
                      <a:endParaRPr lang="pt-PT" sz="1400" dirty="0">
                        <a:effectLst/>
                        <a:latin typeface="+mn-lt"/>
                        <a:ea typeface="Calibri" panose="020F0502020204030204" pitchFamily="34" charset="0"/>
                        <a:cs typeface="Times New Roman" panose="02020603050405020304" pitchFamily="18" charset="0"/>
                      </a:endParaRPr>
                    </a:p>
                  </a:txBody>
                  <a:tcPr marL="30847" marR="30847" marT="0" marB="0"/>
                </a:tc>
                <a:tc hMerge="1">
                  <a:txBody>
                    <a:bodyPr/>
                    <a:lstStyle/>
                    <a:p>
                      <a:endParaRPr lang="pt-PT" sz="1800" dirty="0"/>
                    </a:p>
                  </a:txBody>
                  <a:tcPr marL="30847" marR="30847" marT="0" marB="0"/>
                </a:tc>
                <a:tc hMerge="1">
                  <a:txBody>
                    <a:bodyPr/>
                    <a:lstStyle/>
                    <a:p>
                      <a:endParaRPr lang="pt-PT"/>
                    </a:p>
                  </a:txBody>
                  <a:tcPr/>
                </a:tc>
                <a:extLst>
                  <a:ext uri="{0D108BD9-81ED-4DB2-BD59-A6C34878D82A}">
                    <a16:rowId xmlns:a16="http://schemas.microsoft.com/office/drawing/2014/main" val="2286095835"/>
                  </a:ext>
                </a:extLst>
              </a:tr>
            </a:tbl>
          </a:graphicData>
        </a:graphic>
      </p:graphicFrame>
    </p:spTree>
    <p:extLst>
      <p:ext uri="{BB962C8B-B14F-4D97-AF65-F5344CB8AC3E}">
        <p14:creationId xmlns:p14="http://schemas.microsoft.com/office/powerpoint/2010/main" val="162632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1495825992"/>
              </p:ext>
            </p:extLst>
          </p:nvPr>
        </p:nvGraphicFramePr>
        <p:xfrm>
          <a:off x="211500" y="2131599"/>
          <a:ext cx="8721000" cy="4048507"/>
        </p:xfrm>
        <a:graphic>
          <a:graphicData uri="http://schemas.openxmlformats.org/drawingml/2006/table">
            <a:tbl>
              <a:tblPr bandRow="1">
                <a:tableStyleId>{5C22544A-7EE6-4342-B048-85BDC9FD1C3A}</a:tableStyleId>
              </a:tblPr>
              <a:tblGrid>
                <a:gridCol w="1970410">
                  <a:extLst>
                    <a:ext uri="{9D8B030D-6E8A-4147-A177-3AD203B41FA5}">
                      <a16:colId xmlns:a16="http://schemas.microsoft.com/office/drawing/2014/main" val="989541651"/>
                    </a:ext>
                  </a:extLst>
                </a:gridCol>
                <a:gridCol w="3577622">
                  <a:extLst>
                    <a:ext uri="{9D8B030D-6E8A-4147-A177-3AD203B41FA5}">
                      <a16:colId xmlns:a16="http://schemas.microsoft.com/office/drawing/2014/main" val="1356639790"/>
                    </a:ext>
                  </a:extLst>
                </a:gridCol>
                <a:gridCol w="3172968">
                  <a:extLst>
                    <a:ext uri="{9D8B030D-6E8A-4147-A177-3AD203B41FA5}">
                      <a16:colId xmlns:a16="http://schemas.microsoft.com/office/drawing/2014/main" val="270996766"/>
                    </a:ext>
                  </a:extLst>
                </a:gridCol>
              </a:tblGrid>
              <a:tr h="364832">
                <a:tc gridSpan="3">
                  <a:txBody>
                    <a:bodyPr/>
                    <a:lstStyle/>
                    <a:p>
                      <a:pPr algn="ctr">
                        <a:lnSpc>
                          <a:spcPct val="107000"/>
                        </a:lnSpc>
                        <a:spcAft>
                          <a:spcPts val="0"/>
                        </a:spcAft>
                      </a:pPr>
                      <a:r>
                        <a:rPr lang="en-GB" sz="1400" dirty="0">
                          <a:effectLst/>
                        </a:rPr>
                        <a:t>16</a:t>
                      </a:r>
                      <a:r>
                        <a:rPr lang="en-GB" sz="1400" baseline="30000" dirty="0">
                          <a:effectLst/>
                        </a:rPr>
                        <a:t>th </a:t>
                      </a:r>
                      <a:r>
                        <a:rPr lang="en-GB" sz="1400" dirty="0">
                          <a:effectLst/>
                        </a:rPr>
                        <a:t>June</a:t>
                      </a:r>
                      <a:endParaRPr lang="pt-PT" sz="1400" dirty="0">
                        <a:effectLst/>
                      </a:endParaRPr>
                    </a:p>
                    <a:p>
                      <a:pPr algn="ctr">
                        <a:lnSpc>
                          <a:spcPct val="107000"/>
                        </a:lnSpc>
                        <a:spcAft>
                          <a:spcPts val="0"/>
                        </a:spcAft>
                      </a:pPr>
                      <a:r>
                        <a:rPr lang="en-GB" sz="1400" dirty="0">
                          <a:effectLst/>
                        </a:rPr>
                        <a:t>Online Meeting </a:t>
                      </a:r>
                      <a:endParaRPr lang="pt-PT" sz="1400" dirty="0">
                        <a:effectLst/>
                      </a:endParaRPr>
                    </a:p>
                    <a:p>
                      <a:pPr algn="ctr">
                        <a:lnSpc>
                          <a:spcPct val="107000"/>
                        </a:lnSpc>
                        <a:spcAft>
                          <a:spcPts val="0"/>
                        </a:spcAft>
                      </a:pPr>
                      <a:r>
                        <a:rPr lang="en-GB" sz="1400" dirty="0">
                          <a:effectLst/>
                        </a:rPr>
                        <a:t>(Morning: 9 am to </a:t>
                      </a:r>
                      <a:r>
                        <a:rPr lang="en-GB" sz="1400" dirty="0" err="1">
                          <a:effectLst/>
                        </a:rPr>
                        <a:t>12am</a:t>
                      </a:r>
                      <a:r>
                        <a:rPr lang="en-GB" sz="1400" dirty="0">
                          <a:effectLst/>
                        </a:rPr>
                        <a:t>) All Partners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hMerge="1">
                  <a:txBody>
                    <a:bodyPr/>
                    <a:lstStyle/>
                    <a:p>
                      <a:endParaRPr lang="pt-PT"/>
                    </a:p>
                  </a:txBody>
                  <a:tcPr/>
                </a:tc>
                <a:tc hMerge="1">
                  <a:txBody>
                    <a:bodyPr/>
                    <a:lstStyle/>
                    <a:p>
                      <a:pPr algn="ctr">
                        <a:lnSpc>
                          <a:spcPct val="107000"/>
                        </a:lnSpc>
                        <a:spcAft>
                          <a:spcPts val="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132982530"/>
                  </a:ext>
                </a:extLst>
              </a:tr>
              <a:tr h="110347">
                <a:tc>
                  <a:txBody>
                    <a:bodyPr/>
                    <a:lstStyle/>
                    <a:p>
                      <a:pPr algn="ctr">
                        <a:lnSpc>
                          <a:spcPct val="107000"/>
                        </a:lnSpc>
                        <a:spcAft>
                          <a:spcPts val="0"/>
                        </a:spcAft>
                      </a:pPr>
                      <a:r>
                        <a:rPr lang="en-GB" sz="1400">
                          <a:effectLst/>
                        </a:rPr>
                        <a:t>Time/Activity</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nchor="ctr"/>
                </a:tc>
                <a:tc>
                  <a:txBody>
                    <a:bodyPr/>
                    <a:lstStyle/>
                    <a:p>
                      <a:pPr algn="ctr">
                        <a:lnSpc>
                          <a:spcPct val="107000"/>
                        </a:lnSpc>
                        <a:spcAft>
                          <a:spcPts val="0"/>
                        </a:spcAft>
                      </a:pPr>
                      <a:r>
                        <a:rPr lang="en-GB" sz="1400">
                          <a:effectLst/>
                        </a:rPr>
                        <a:t>Session Aims (Responsible)</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nchor="ctr"/>
                </a:tc>
                <a:tc>
                  <a:txBody>
                    <a:bodyPr/>
                    <a:lstStyle/>
                    <a:p>
                      <a:pPr algn="ctr">
                        <a:lnSpc>
                          <a:spcPct val="107000"/>
                        </a:lnSpc>
                        <a:spcAft>
                          <a:spcPts val="0"/>
                        </a:spcAft>
                      </a:pPr>
                      <a:r>
                        <a:rPr lang="en-GB" sz="1400">
                          <a:effectLst/>
                        </a:rPr>
                        <a:t>Brief Report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nchor="ctr"/>
                </a:tc>
                <a:extLst>
                  <a:ext uri="{0D108BD9-81ED-4DB2-BD59-A6C34878D82A}">
                    <a16:rowId xmlns:a16="http://schemas.microsoft.com/office/drawing/2014/main" val="10652540"/>
                  </a:ext>
                </a:extLst>
              </a:tr>
              <a:tr h="457059">
                <a:tc>
                  <a:txBody>
                    <a:bodyPr/>
                    <a:lstStyle/>
                    <a:p>
                      <a:pPr algn="ctr">
                        <a:lnSpc>
                          <a:spcPct val="107000"/>
                        </a:lnSpc>
                        <a:spcAft>
                          <a:spcPts val="0"/>
                        </a:spcAft>
                      </a:pPr>
                      <a:r>
                        <a:rPr lang="pt-PT" sz="1400" dirty="0">
                          <a:effectLst/>
                        </a:rPr>
                        <a:t>Item 6.</a:t>
                      </a:r>
                    </a:p>
                    <a:p>
                      <a:pPr algn="ctr">
                        <a:lnSpc>
                          <a:spcPct val="107000"/>
                        </a:lnSpc>
                        <a:spcAft>
                          <a:spcPts val="0"/>
                        </a:spcAft>
                      </a:pPr>
                      <a:r>
                        <a:rPr lang="pt-PT" sz="1400" dirty="0" err="1">
                          <a:effectLst/>
                        </a:rPr>
                        <a:t>EuPEO</a:t>
                      </a:r>
                      <a:r>
                        <a:rPr lang="pt-PT" sz="1400" dirty="0">
                          <a:effectLst/>
                        </a:rPr>
                        <a:t> </a:t>
                      </a:r>
                      <a:r>
                        <a:rPr lang="pt-PT" sz="1400" dirty="0" err="1">
                          <a:effectLst/>
                        </a:rPr>
                        <a:t>IO3</a:t>
                      </a:r>
                      <a:r>
                        <a:rPr lang="pt-PT" sz="1400" dirty="0">
                          <a:effectLst/>
                        </a:rPr>
                        <a:t> - </a:t>
                      </a:r>
                      <a:r>
                        <a:rPr lang="pt-PT" sz="1400" dirty="0" err="1">
                          <a:effectLst/>
                        </a:rPr>
                        <a:t>MEA</a:t>
                      </a:r>
                      <a:r>
                        <a:rPr lang="pt-PT" sz="1400" dirty="0">
                          <a:effectLst/>
                        </a:rPr>
                        <a:t> </a:t>
                      </a:r>
                      <a:r>
                        <a:rPr lang="pt-PT" sz="1400" dirty="0" err="1">
                          <a:effectLst/>
                        </a:rPr>
                        <a:t>Evaluation</a:t>
                      </a:r>
                      <a:endParaRPr lang="pt-PT" sz="1400" dirty="0">
                        <a:effectLst/>
                      </a:endParaRPr>
                    </a:p>
                    <a:p>
                      <a:pPr algn="ctr">
                        <a:lnSpc>
                          <a:spcPct val="107000"/>
                        </a:lnSpc>
                        <a:spcAft>
                          <a:spcPts val="0"/>
                        </a:spcAft>
                      </a:pPr>
                      <a:r>
                        <a:rPr lang="pt-PT" sz="1400" dirty="0">
                          <a:effectLst/>
                        </a:rPr>
                        <a:t> </a:t>
                      </a:r>
                    </a:p>
                    <a:p>
                      <a:pPr algn="ctr">
                        <a:lnSpc>
                          <a:spcPct val="107000"/>
                        </a:lnSpc>
                        <a:spcAft>
                          <a:spcPts val="0"/>
                        </a:spcAft>
                      </a:pPr>
                      <a:r>
                        <a:rPr lang="pt-PT" sz="1400" dirty="0" err="1">
                          <a:effectLst/>
                        </a:rPr>
                        <a:t>9h00m-10h50m</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just">
                        <a:lnSpc>
                          <a:spcPct val="107000"/>
                        </a:lnSpc>
                        <a:spcAft>
                          <a:spcPts val="0"/>
                        </a:spcAft>
                      </a:pPr>
                      <a:r>
                        <a:rPr lang="en-GB" sz="1400">
                          <a:effectLst/>
                        </a:rPr>
                        <a:t>EuPEO Team Evaluation Review of MEA</a:t>
                      </a:r>
                      <a:endParaRPr lang="pt-PT" sz="1400">
                        <a:effectLst/>
                      </a:endParaRPr>
                    </a:p>
                    <a:p>
                      <a:pPr algn="just">
                        <a:lnSpc>
                          <a:spcPct val="107000"/>
                        </a:lnSpc>
                        <a:spcAft>
                          <a:spcPts val="0"/>
                        </a:spcAft>
                      </a:pPr>
                      <a:r>
                        <a:rPr lang="en-GB" sz="1400">
                          <a:effectLst/>
                        </a:rPr>
                        <a:t>(All Partners)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just">
                        <a:lnSpc>
                          <a:spcPct val="107000"/>
                        </a:lnSpc>
                        <a:spcAft>
                          <a:spcPts val="0"/>
                        </a:spcAft>
                      </a:pPr>
                      <a:r>
                        <a:rPr lang="en-GB" sz="1400" dirty="0">
                          <a:effectLst/>
                        </a:rPr>
                        <a:t>MEA Evaluation:</a:t>
                      </a:r>
                      <a:endParaRPr lang="pt-PT" sz="1400" dirty="0">
                        <a:effectLst/>
                      </a:endParaRPr>
                    </a:p>
                    <a:p>
                      <a:pPr marL="342900" lvl="0" indent="-342900" algn="just">
                        <a:lnSpc>
                          <a:spcPct val="107000"/>
                        </a:lnSpc>
                        <a:spcAft>
                          <a:spcPts val="0"/>
                        </a:spcAft>
                        <a:buFont typeface="Calibri" panose="020F0502020204030204" pitchFamily="34" charset="0"/>
                        <a:buChar char="-"/>
                      </a:pPr>
                      <a:r>
                        <a:rPr lang="en-GB" sz="1400" dirty="0">
                          <a:effectLst/>
                        </a:rPr>
                        <a:t>Review and Discussion of Proposed Changes to </a:t>
                      </a:r>
                      <a:r>
                        <a:rPr lang="en-GB" sz="1400" dirty="0" err="1">
                          <a:effectLst/>
                        </a:rPr>
                        <a:t>EuPEO</a:t>
                      </a:r>
                      <a:r>
                        <a:rPr lang="en-GB" sz="1400" dirty="0">
                          <a:effectLst/>
                        </a:rPr>
                        <a:t> </a:t>
                      </a:r>
                      <a:r>
                        <a:rPr lang="en-GB" sz="1400" dirty="0" err="1">
                          <a:effectLst/>
                        </a:rPr>
                        <a:t>IO3</a:t>
                      </a:r>
                      <a:r>
                        <a:rPr lang="en-GB" sz="1400" dirty="0">
                          <a:effectLst/>
                        </a:rPr>
                        <a:t> – MEA</a:t>
                      </a:r>
                      <a:endParaRPr lang="pt-PT" sz="1400" dirty="0">
                        <a:effectLst/>
                      </a:endParaRPr>
                    </a:p>
                    <a:p>
                      <a:pPr marL="342900" lvl="0" indent="-342900" algn="just">
                        <a:lnSpc>
                          <a:spcPct val="107000"/>
                        </a:lnSpc>
                        <a:spcAft>
                          <a:spcPts val="0"/>
                        </a:spcAft>
                        <a:buFont typeface="Calibri" panose="020F0502020204030204" pitchFamily="34" charset="0"/>
                        <a:buChar char="-"/>
                      </a:pPr>
                      <a:r>
                        <a:rPr lang="en-GB" sz="1400" dirty="0">
                          <a:effectLst/>
                        </a:rPr>
                        <a:t>MEA </a:t>
                      </a:r>
                      <a:r>
                        <a:rPr lang="en-GB" sz="1400" dirty="0" err="1">
                          <a:effectLst/>
                        </a:rPr>
                        <a:t>QPE</a:t>
                      </a:r>
                      <a:r>
                        <a:rPr lang="en-GB" sz="1400" dirty="0">
                          <a:effectLst/>
                        </a:rPr>
                        <a:t> Framework Alignment</a:t>
                      </a:r>
                      <a:endParaRPr lang="pt-PT" sz="1400" dirty="0">
                        <a:effectLst/>
                        <a:latin typeface="Calibri" panose="020F0502020204030204" pitchFamily="34" charset="0"/>
                        <a:ea typeface="Calibri" panose="020F0502020204030204" pitchFamily="34" charset="0"/>
                        <a:cs typeface="Calibri" panose="020F0502020204030204" pitchFamily="34" charset="0"/>
                      </a:endParaRPr>
                    </a:p>
                  </a:txBody>
                  <a:tcPr marL="35259" marR="35259" marT="0" marB="0"/>
                </a:tc>
                <a:extLst>
                  <a:ext uri="{0D108BD9-81ED-4DB2-BD59-A6C34878D82A}">
                    <a16:rowId xmlns:a16="http://schemas.microsoft.com/office/drawing/2014/main" val="2769050582"/>
                  </a:ext>
                </a:extLst>
              </a:tr>
              <a:tr h="180376">
                <a:tc gridSpan="3">
                  <a:txBody>
                    <a:bodyPr/>
                    <a:lstStyle/>
                    <a:p>
                      <a:pPr algn="ctr">
                        <a:lnSpc>
                          <a:spcPct val="107000"/>
                        </a:lnSpc>
                        <a:spcAft>
                          <a:spcPts val="0"/>
                        </a:spcAft>
                      </a:pPr>
                      <a:r>
                        <a:rPr lang="pt-PT" sz="1400" dirty="0" err="1">
                          <a:effectLst/>
                        </a:rPr>
                        <a:t>Coffee</a:t>
                      </a:r>
                      <a:r>
                        <a:rPr lang="pt-PT" sz="1400" dirty="0">
                          <a:effectLst/>
                        </a:rPr>
                        <a:t> Break </a:t>
                      </a:r>
                    </a:p>
                    <a:p>
                      <a:pPr algn="ctr">
                        <a:lnSpc>
                          <a:spcPct val="107000"/>
                        </a:lnSpc>
                        <a:spcAft>
                          <a:spcPts val="0"/>
                        </a:spcAft>
                      </a:pPr>
                      <a:r>
                        <a:rPr lang="pt-PT" sz="1400" dirty="0">
                          <a:effectLst/>
                        </a:rPr>
                        <a:t>(</a:t>
                      </a:r>
                      <a:r>
                        <a:rPr lang="pt-PT" sz="1400" dirty="0" err="1">
                          <a:effectLst/>
                        </a:rPr>
                        <a:t>10h50m</a:t>
                      </a:r>
                      <a:r>
                        <a:rPr lang="pt-PT" sz="1400" dirty="0">
                          <a:effectLst/>
                        </a:rPr>
                        <a:t> - </a:t>
                      </a:r>
                      <a:r>
                        <a:rPr lang="pt-PT" sz="1400" dirty="0" err="1">
                          <a:effectLst/>
                        </a:rPr>
                        <a:t>11h10m</a:t>
                      </a:r>
                      <a:r>
                        <a:rPr lang="pt-PT" sz="1400" dirty="0">
                          <a:effectLst/>
                        </a:rPr>
                        <a: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hMerge="1">
                  <a:txBody>
                    <a:bodyPr/>
                    <a:lstStyle/>
                    <a:p>
                      <a:endParaRPr lang="pt-PT"/>
                    </a:p>
                  </a:txBody>
                  <a:tcPr/>
                </a:tc>
                <a:tc hMerge="1">
                  <a:txBody>
                    <a:bodyPr/>
                    <a:lstStyle/>
                    <a:p>
                      <a:pPr algn="ctr">
                        <a:lnSpc>
                          <a:spcPct val="107000"/>
                        </a:lnSpc>
                        <a:spcAft>
                          <a:spcPts val="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175507557"/>
                  </a:ext>
                </a:extLst>
              </a:tr>
              <a:tr h="457059">
                <a:tc>
                  <a:txBody>
                    <a:bodyPr/>
                    <a:lstStyle/>
                    <a:p>
                      <a:pPr algn="ctr">
                        <a:lnSpc>
                          <a:spcPct val="107000"/>
                        </a:lnSpc>
                        <a:spcAft>
                          <a:spcPts val="0"/>
                        </a:spcAft>
                      </a:pPr>
                      <a:r>
                        <a:rPr lang="en-GB" sz="1400">
                          <a:effectLst/>
                        </a:rPr>
                        <a:t>Item 7.</a:t>
                      </a:r>
                      <a:endParaRPr lang="pt-PT" sz="1400">
                        <a:effectLst/>
                      </a:endParaRPr>
                    </a:p>
                    <a:p>
                      <a:pPr algn="ctr">
                        <a:lnSpc>
                          <a:spcPct val="107000"/>
                        </a:lnSpc>
                        <a:spcAft>
                          <a:spcPts val="0"/>
                        </a:spcAft>
                      </a:pPr>
                      <a:r>
                        <a:rPr lang="en-GB" sz="1400">
                          <a:effectLst/>
                        </a:rPr>
                        <a:t>EuPEO IO4 – TIM Evaluation – Part 1</a:t>
                      </a:r>
                      <a:endParaRPr lang="pt-PT" sz="1400">
                        <a:effectLst/>
                      </a:endParaRPr>
                    </a:p>
                    <a:p>
                      <a:pPr algn="ctr">
                        <a:lnSpc>
                          <a:spcPct val="107000"/>
                        </a:lnSpc>
                        <a:spcAft>
                          <a:spcPts val="0"/>
                        </a:spcAft>
                      </a:pPr>
                      <a:r>
                        <a:rPr lang="en-GB" sz="1400">
                          <a:effectLst/>
                        </a:rPr>
                        <a:t> </a:t>
                      </a:r>
                      <a:endParaRPr lang="pt-PT" sz="1400">
                        <a:effectLst/>
                      </a:endParaRPr>
                    </a:p>
                    <a:p>
                      <a:pPr algn="ctr">
                        <a:lnSpc>
                          <a:spcPct val="107000"/>
                        </a:lnSpc>
                        <a:spcAft>
                          <a:spcPts val="0"/>
                        </a:spcAft>
                      </a:pPr>
                      <a:r>
                        <a:rPr lang="pt-PT" sz="1400">
                          <a:effectLst/>
                        </a:rPr>
                        <a:t>11h10m-12h10m</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just">
                        <a:lnSpc>
                          <a:spcPct val="107000"/>
                        </a:lnSpc>
                        <a:spcAft>
                          <a:spcPts val="0"/>
                        </a:spcAft>
                      </a:pPr>
                      <a:r>
                        <a:rPr lang="en-GB" sz="1400">
                          <a:effectLst/>
                        </a:rPr>
                        <a:t>EuPEO Team Evaluation Review of TIM</a:t>
                      </a:r>
                      <a:endParaRPr lang="pt-PT" sz="1400">
                        <a:effectLst/>
                      </a:endParaRPr>
                    </a:p>
                    <a:p>
                      <a:pPr algn="just">
                        <a:lnSpc>
                          <a:spcPct val="107000"/>
                        </a:lnSpc>
                        <a:spcAft>
                          <a:spcPts val="0"/>
                        </a:spcAft>
                      </a:pPr>
                      <a:r>
                        <a:rPr lang="en-GB" sz="1400">
                          <a:effectLst/>
                        </a:rPr>
                        <a:t> </a:t>
                      </a:r>
                      <a:endParaRPr lang="pt-PT" sz="1400">
                        <a:effectLst/>
                      </a:endParaRPr>
                    </a:p>
                    <a:p>
                      <a:pPr>
                        <a:lnSpc>
                          <a:spcPct val="107000"/>
                        </a:lnSpc>
                        <a:spcAft>
                          <a:spcPts val="0"/>
                        </a:spcAft>
                        <a:tabLst>
                          <a:tab pos="114935" algn="l"/>
                        </a:tabLst>
                      </a:pPr>
                      <a:r>
                        <a:rPr lang="en-GB" sz="1400">
                          <a:effectLst/>
                        </a:rPr>
                        <a:t>(All Partners)</a:t>
                      </a:r>
                      <a:endParaRPr lang="pt-PT" sz="140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just">
                        <a:lnSpc>
                          <a:spcPct val="107000"/>
                        </a:lnSpc>
                        <a:spcAft>
                          <a:spcPts val="0"/>
                        </a:spcAft>
                      </a:pPr>
                      <a:r>
                        <a:rPr lang="en-GB" sz="1400" dirty="0">
                          <a:effectLst/>
                        </a:rPr>
                        <a:t>TIM Evaluation:</a:t>
                      </a:r>
                      <a:endParaRPr lang="pt-PT" sz="1400" dirty="0">
                        <a:effectLst/>
                      </a:endParaRPr>
                    </a:p>
                    <a:p>
                      <a:pPr marL="342900" lvl="0" indent="-342900" algn="just">
                        <a:lnSpc>
                          <a:spcPct val="107000"/>
                        </a:lnSpc>
                        <a:spcAft>
                          <a:spcPts val="0"/>
                        </a:spcAft>
                        <a:buFont typeface="Calibri" panose="020F0502020204030204" pitchFamily="34" charset="0"/>
                        <a:buChar char="-"/>
                      </a:pPr>
                      <a:r>
                        <a:rPr lang="en-GB" sz="1400" dirty="0">
                          <a:effectLst/>
                        </a:rPr>
                        <a:t>Review and Discussion of Proposed Changes to </a:t>
                      </a:r>
                      <a:r>
                        <a:rPr lang="en-GB" sz="1400" dirty="0" err="1">
                          <a:effectLst/>
                        </a:rPr>
                        <a:t>EuPEO</a:t>
                      </a:r>
                      <a:r>
                        <a:rPr lang="en-GB" sz="1400" dirty="0">
                          <a:effectLst/>
                        </a:rPr>
                        <a:t> IO4 – TIM</a:t>
                      </a:r>
                      <a:endParaRPr lang="pt-PT" sz="1400" dirty="0">
                        <a:effectLst/>
                      </a:endParaRPr>
                    </a:p>
                  </a:txBody>
                  <a:tcPr marL="35259" marR="35259" marT="0" marB="0"/>
                </a:tc>
                <a:extLst>
                  <a:ext uri="{0D108BD9-81ED-4DB2-BD59-A6C34878D82A}">
                    <a16:rowId xmlns:a16="http://schemas.microsoft.com/office/drawing/2014/main" val="1831953191"/>
                  </a:ext>
                </a:extLst>
              </a:tr>
              <a:tr h="180376">
                <a:tc gridSpan="3">
                  <a:txBody>
                    <a:bodyPr/>
                    <a:lstStyle/>
                    <a:p>
                      <a:pPr algn="ctr">
                        <a:lnSpc>
                          <a:spcPct val="107000"/>
                        </a:lnSpc>
                        <a:spcAft>
                          <a:spcPts val="0"/>
                        </a:spcAft>
                      </a:pPr>
                      <a:r>
                        <a:rPr lang="pt-PT" sz="1400" dirty="0" err="1">
                          <a:effectLst/>
                        </a:rPr>
                        <a:t>Lunch</a:t>
                      </a:r>
                      <a:r>
                        <a:rPr lang="pt-PT" sz="1400" dirty="0">
                          <a:effectLst/>
                        </a:rPr>
                        <a:t> Break </a:t>
                      </a:r>
                    </a:p>
                    <a:p>
                      <a:pPr algn="ctr">
                        <a:lnSpc>
                          <a:spcPct val="107000"/>
                        </a:lnSpc>
                        <a:spcAft>
                          <a:spcPts val="0"/>
                        </a:spcAft>
                      </a:pPr>
                      <a:r>
                        <a:rPr lang="pt-PT" sz="1400" dirty="0">
                          <a:effectLst/>
                        </a:rPr>
                        <a:t>(</a:t>
                      </a:r>
                      <a:r>
                        <a:rPr lang="pt-PT" sz="1400" dirty="0" err="1">
                          <a:effectLst/>
                        </a:rPr>
                        <a:t>12h10m</a:t>
                      </a:r>
                      <a:r>
                        <a:rPr lang="pt-PT" sz="1400" dirty="0">
                          <a:effectLst/>
                        </a:rPr>
                        <a:t> - </a:t>
                      </a:r>
                      <a:r>
                        <a:rPr lang="pt-PT" sz="1400" dirty="0" err="1">
                          <a:effectLst/>
                        </a:rPr>
                        <a:t>14h00m</a:t>
                      </a:r>
                      <a:r>
                        <a:rPr lang="pt-PT" sz="1400" dirty="0">
                          <a:effectLst/>
                        </a:rPr>
                        <a:t>)</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hMerge="1">
                  <a:txBody>
                    <a:bodyPr/>
                    <a:lstStyle/>
                    <a:p>
                      <a:endParaRPr lang="pt-PT"/>
                    </a:p>
                  </a:txBody>
                  <a:tcPr/>
                </a:tc>
                <a:tc hMerge="1">
                  <a:txBody>
                    <a:bodyPr/>
                    <a:lstStyle/>
                    <a:p>
                      <a:pPr algn="ctr">
                        <a:lnSpc>
                          <a:spcPct val="107000"/>
                        </a:lnSpc>
                        <a:spcAft>
                          <a:spcPts val="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669872965"/>
                  </a:ext>
                </a:extLst>
              </a:tr>
            </a:tbl>
          </a:graphicData>
        </a:graphic>
      </p:graphicFrame>
    </p:spTree>
    <p:extLst>
      <p:ext uri="{BB962C8B-B14F-4D97-AF65-F5344CB8AC3E}">
        <p14:creationId xmlns:p14="http://schemas.microsoft.com/office/powerpoint/2010/main" val="423975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2" name="Tabela 1">
            <a:extLst>
              <a:ext uri="{FF2B5EF4-FFF2-40B4-BE49-F238E27FC236}">
                <a16:creationId xmlns:a16="http://schemas.microsoft.com/office/drawing/2014/main" id="{23B2D87F-14CA-804A-964A-98A22E8C97B1}"/>
              </a:ext>
            </a:extLst>
          </p:cNvPr>
          <p:cNvGraphicFramePr>
            <a:graphicFrameLocks noGrp="1"/>
          </p:cNvGraphicFramePr>
          <p:nvPr>
            <p:extLst>
              <p:ext uri="{D42A27DB-BD31-4B8C-83A1-F6EECF244321}">
                <p14:modId xmlns:p14="http://schemas.microsoft.com/office/powerpoint/2010/main" val="2225265407"/>
              </p:ext>
            </p:extLst>
          </p:nvPr>
        </p:nvGraphicFramePr>
        <p:xfrm>
          <a:off x="31114" y="1327213"/>
          <a:ext cx="9089136" cy="5578731"/>
        </p:xfrm>
        <a:graphic>
          <a:graphicData uri="http://schemas.openxmlformats.org/drawingml/2006/table">
            <a:tbl>
              <a:tblPr bandRow="1">
                <a:tableStyleId>{5C22544A-7EE6-4342-B048-85BDC9FD1C3A}</a:tableStyleId>
              </a:tblPr>
              <a:tblGrid>
                <a:gridCol w="2090081">
                  <a:extLst>
                    <a:ext uri="{9D8B030D-6E8A-4147-A177-3AD203B41FA5}">
                      <a16:colId xmlns:a16="http://schemas.microsoft.com/office/drawing/2014/main" val="989541651"/>
                    </a:ext>
                  </a:extLst>
                </a:gridCol>
                <a:gridCol w="4205177">
                  <a:extLst>
                    <a:ext uri="{9D8B030D-6E8A-4147-A177-3AD203B41FA5}">
                      <a16:colId xmlns:a16="http://schemas.microsoft.com/office/drawing/2014/main" val="691099510"/>
                    </a:ext>
                  </a:extLst>
                </a:gridCol>
                <a:gridCol w="2793878">
                  <a:extLst>
                    <a:ext uri="{9D8B030D-6E8A-4147-A177-3AD203B41FA5}">
                      <a16:colId xmlns:a16="http://schemas.microsoft.com/office/drawing/2014/main" val="2401025380"/>
                    </a:ext>
                  </a:extLst>
                </a:gridCol>
              </a:tblGrid>
              <a:tr h="615138">
                <a:tc gridSpan="3">
                  <a:txBody>
                    <a:bodyPr/>
                    <a:lstStyle/>
                    <a:p>
                      <a:pPr algn="ctr">
                        <a:lnSpc>
                          <a:spcPct val="107000"/>
                        </a:lnSpc>
                        <a:spcAft>
                          <a:spcPts val="0"/>
                        </a:spcAft>
                      </a:pPr>
                      <a:r>
                        <a:rPr lang="en-GB" sz="1300" b="1" dirty="0">
                          <a:effectLst/>
                        </a:rPr>
                        <a:t>16</a:t>
                      </a:r>
                      <a:r>
                        <a:rPr lang="en-GB" sz="1300" b="1" baseline="30000" dirty="0">
                          <a:effectLst/>
                        </a:rPr>
                        <a:t>th </a:t>
                      </a:r>
                      <a:r>
                        <a:rPr lang="en-GB" sz="1300" b="1" dirty="0">
                          <a:effectLst/>
                        </a:rPr>
                        <a:t>June</a:t>
                      </a:r>
                      <a:endParaRPr lang="pt-PT" sz="1300" b="1" dirty="0">
                        <a:effectLst/>
                      </a:endParaRPr>
                    </a:p>
                    <a:p>
                      <a:pPr algn="ctr">
                        <a:lnSpc>
                          <a:spcPct val="107000"/>
                        </a:lnSpc>
                        <a:spcAft>
                          <a:spcPts val="0"/>
                        </a:spcAft>
                      </a:pPr>
                      <a:r>
                        <a:rPr lang="en-GB" sz="1300" b="1" dirty="0">
                          <a:effectLst/>
                        </a:rPr>
                        <a:t>Online Meeting </a:t>
                      </a:r>
                      <a:endParaRPr lang="pt-PT" sz="1300" b="1" dirty="0">
                        <a:effectLst/>
                      </a:endParaRPr>
                    </a:p>
                    <a:p>
                      <a:pPr algn="ctr">
                        <a:lnSpc>
                          <a:spcPct val="107000"/>
                        </a:lnSpc>
                        <a:spcAft>
                          <a:spcPts val="0"/>
                        </a:spcAft>
                      </a:pPr>
                      <a:r>
                        <a:rPr lang="en-GB" sz="1300" b="1" dirty="0">
                          <a:effectLst/>
                        </a:rPr>
                        <a:t>(Afternoon: </a:t>
                      </a:r>
                      <a:r>
                        <a:rPr lang="en-GB" sz="1300" b="1" dirty="0" err="1">
                          <a:effectLst/>
                        </a:rPr>
                        <a:t>2pm</a:t>
                      </a:r>
                      <a:r>
                        <a:rPr lang="en-GB" sz="1300" b="1" dirty="0">
                          <a:effectLst/>
                        </a:rPr>
                        <a:t> to </a:t>
                      </a:r>
                      <a:r>
                        <a:rPr lang="en-GB" sz="1300" b="1" dirty="0" err="1">
                          <a:effectLst/>
                        </a:rPr>
                        <a:t>5pm</a:t>
                      </a:r>
                      <a:r>
                        <a:rPr lang="en-GB" sz="1300" b="1" dirty="0">
                          <a:effectLst/>
                        </a:rPr>
                        <a:t>) All Partners</a:t>
                      </a:r>
                      <a:endParaRPr lang="pt-PT"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hMerge="1">
                  <a:txBody>
                    <a:bodyPr/>
                    <a:lstStyle/>
                    <a:p>
                      <a:endParaRPr lang="pt-PT"/>
                    </a:p>
                  </a:txBody>
                  <a:tcPr/>
                </a:tc>
                <a:tc hMerge="1">
                  <a:txBody>
                    <a:bodyPr/>
                    <a:lstStyle/>
                    <a:p>
                      <a:pPr algn="ctr">
                        <a:lnSpc>
                          <a:spcPct val="107000"/>
                        </a:lnSpc>
                        <a:spcAft>
                          <a:spcPts val="0"/>
                        </a:spcAft>
                      </a:pPr>
                      <a:endParaRPr lang="pt-PT"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132982530"/>
                  </a:ext>
                </a:extLst>
              </a:tr>
              <a:tr h="198894">
                <a:tc>
                  <a:txBody>
                    <a:bodyPr/>
                    <a:lstStyle/>
                    <a:p>
                      <a:pPr algn="ctr">
                        <a:lnSpc>
                          <a:spcPct val="107000"/>
                        </a:lnSpc>
                        <a:spcAft>
                          <a:spcPts val="0"/>
                        </a:spcAft>
                      </a:pPr>
                      <a:r>
                        <a:rPr lang="en-GB" sz="1300" b="1" dirty="0">
                          <a:effectLst/>
                        </a:rPr>
                        <a:t>Time/Activity</a:t>
                      </a:r>
                      <a:endParaRPr lang="pt-PT"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nchor="ctr"/>
                </a:tc>
                <a:tc>
                  <a:txBody>
                    <a:bodyPr/>
                    <a:lstStyle/>
                    <a:p>
                      <a:pPr algn="ctr">
                        <a:lnSpc>
                          <a:spcPct val="107000"/>
                        </a:lnSpc>
                        <a:spcAft>
                          <a:spcPts val="0"/>
                        </a:spcAft>
                      </a:pPr>
                      <a:r>
                        <a:rPr lang="en-GB" sz="1300" b="1">
                          <a:effectLst/>
                        </a:rPr>
                        <a:t>Session Aims (Responsible)</a:t>
                      </a:r>
                      <a:endParaRPr lang="pt-PT"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nchor="ctr"/>
                </a:tc>
                <a:tc>
                  <a:txBody>
                    <a:bodyPr/>
                    <a:lstStyle/>
                    <a:p>
                      <a:pPr algn="ctr">
                        <a:lnSpc>
                          <a:spcPct val="107000"/>
                        </a:lnSpc>
                        <a:spcAft>
                          <a:spcPts val="0"/>
                        </a:spcAft>
                      </a:pPr>
                      <a:r>
                        <a:rPr lang="en-GB" sz="1300" b="1">
                          <a:effectLst/>
                        </a:rPr>
                        <a:t>Brief Report</a:t>
                      </a:r>
                      <a:endParaRPr lang="pt-PT"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nchor="ctr"/>
                </a:tc>
                <a:extLst>
                  <a:ext uri="{0D108BD9-81ED-4DB2-BD59-A6C34878D82A}">
                    <a16:rowId xmlns:a16="http://schemas.microsoft.com/office/drawing/2014/main" val="3974358261"/>
                  </a:ext>
                </a:extLst>
              </a:tr>
              <a:tr h="823260">
                <a:tc>
                  <a:txBody>
                    <a:bodyPr/>
                    <a:lstStyle/>
                    <a:p>
                      <a:pPr algn="ctr">
                        <a:lnSpc>
                          <a:spcPct val="107000"/>
                        </a:lnSpc>
                        <a:spcAft>
                          <a:spcPts val="0"/>
                        </a:spcAft>
                      </a:pPr>
                      <a:r>
                        <a:rPr lang="en-GB" sz="1300" dirty="0">
                          <a:effectLst/>
                        </a:rPr>
                        <a:t>Item 7.</a:t>
                      </a:r>
                      <a:endParaRPr lang="pt-PT" sz="1300" dirty="0">
                        <a:effectLst/>
                      </a:endParaRPr>
                    </a:p>
                    <a:p>
                      <a:pPr algn="ctr">
                        <a:lnSpc>
                          <a:spcPct val="107000"/>
                        </a:lnSpc>
                        <a:spcAft>
                          <a:spcPts val="0"/>
                        </a:spcAft>
                      </a:pPr>
                      <a:r>
                        <a:rPr lang="en-GB" sz="1300" dirty="0" err="1">
                          <a:effectLst/>
                        </a:rPr>
                        <a:t>EuPEO</a:t>
                      </a:r>
                      <a:r>
                        <a:rPr lang="en-GB" sz="1300" dirty="0">
                          <a:effectLst/>
                        </a:rPr>
                        <a:t> </a:t>
                      </a:r>
                      <a:r>
                        <a:rPr lang="en-GB" sz="1300" dirty="0" err="1">
                          <a:effectLst/>
                        </a:rPr>
                        <a:t>IO4</a:t>
                      </a:r>
                      <a:r>
                        <a:rPr lang="en-GB" sz="1300" dirty="0">
                          <a:effectLst/>
                        </a:rPr>
                        <a:t> – TIM Evaluation – Part 2</a:t>
                      </a:r>
                      <a:endParaRPr lang="pt-PT" sz="1300" dirty="0">
                        <a:effectLst/>
                      </a:endParaRPr>
                    </a:p>
                    <a:p>
                      <a:pPr algn="ctr">
                        <a:lnSpc>
                          <a:spcPct val="107000"/>
                        </a:lnSpc>
                        <a:spcAft>
                          <a:spcPts val="0"/>
                        </a:spcAft>
                      </a:pPr>
                      <a:r>
                        <a:rPr lang="pt-PT" sz="1300" dirty="0" err="1">
                          <a:effectLst/>
                        </a:rPr>
                        <a:t>14h00m-15h00m</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en-GB" sz="1300" dirty="0" err="1">
                          <a:effectLst/>
                        </a:rPr>
                        <a:t>EuPEO</a:t>
                      </a:r>
                      <a:r>
                        <a:rPr lang="en-GB" sz="1300" dirty="0">
                          <a:effectLst/>
                        </a:rPr>
                        <a:t> Team Evaluation Review of TIM</a:t>
                      </a:r>
                      <a:endParaRPr lang="pt-PT" sz="1300" dirty="0">
                        <a:effectLst/>
                      </a:endParaRPr>
                    </a:p>
                    <a:p>
                      <a:pPr algn="ctr">
                        <a:lnSpc>
                          <a:spcPct val="107000"/>
                        </a:lnSpc>
                        <a:spcAft>
                          <a:spcPts val="0"/>
                        </a:spcAft>
                        <a:tabLst>
                          <a:tab pos="114935" algn="l"/>
                        </a:tabLst>
                      </a:pPr>
                      <a:r>
                        <a:rPr lang="en-GB" sz="1300" dirty="0">
                          <a:effectLst/>
                        </a:rPr>
                        <a:t>(All Partners)</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en-GB" sz="1300" dirty="0">
                          <a:effectLst/>
                        </a:rPr>
                        <a:t>TIM Evaluation:</a:t>
                      </a:r>
                      <a:endParaRPr lang="pt-PT" sz="1300" dirty="0">
                        <a:effectLst/>
                      </a:endParaRPr>
                    </a:p>
                    <a:p>
                      <a:pPr marL="342900" lvl="0" indent="-342900" algn="ctr">
                        <a:lnSpc>
                          <a:spcPct val="107000"/>
                        </a:lnSpc>
                        <a:spcAft>
                          <a:spcPts val="0"/>
                        </a:spcAft>
                        <a:buFont typeface="Calibri" panose="020F0502020204030204" pitchFamily="34" charset="0"/>
                        <a:buChar char="-"/>
                      </a:pPr>
                      <a:r>
                        <a:rPr lang="en-GB" sz="1300" dirty="0">
                          <a:effectLst/>
                        </a:rPr>
                        <a:t>Review and Discussion of Proposed Changes to </a:t>
                      </a:r>
                      <a:r>
                        <a:rPr lang="en-GB" sz="1300" dirty="0" err="1">
                          <a:effectLst/>
                        </a:rPr>
                        <a:t>EuPEO</a:t>
                      </a:r>
                      <a:r>
                        <a:rPr lang="en-GB" sz="1300" dirty="0">
                          <a:effectLst/>
                        </a:rPr>
                        <a:t> IO4 – TIM</a:t>
                      </a:r>
                      <a:endParaRPr lang="pt-PT" sz="1300" dirty="0">
                        <a:effectLst/>
                      </a:endParaRPr>
                    </a:p>
                    <a:p>
                      <a:pPr marL="342900" lvl="0" indent="-342900" algn="ctr">
                        <a:lnSpc>
                          <a:spcPct val="107000"/>
                        </a:lnSpc>
                        <a:spcAft>
                          <a:spcPts val="0"/>
                        </a:spcAft>
                        <a:buFont typeface="Calibri" panose="020F0502020204030204" pitchFamily="34" charset="0"/>
                        <a:buChar char="-"/>
                      </a:pPr>
                      <a:r>
                        <a:rPr lang="en-GB" sz="1300" dirty="0">
                          <a:effectLst/>
                        </a:rPr>
                        <a:t>TIM QPE Framework Alignment</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235893276"/>
                  </a:ext>
                </a:extLst>
              </a:tr>
              <a:tr h="407016">
                <a:tc gridSpan="3">
                  <a:txBody>
                    <a:bodyPr/>
                    <a:lstStyle/>
                    <a:p>
                      <a:pPr algn="ctr">
                        <a:lnSpc>
                          <a:spcPct val="107000"/>
                        </a:lnSpc>
                        <a:spcAft>
                          <a:spcPts val="0"/>
                        </a:spcAft>
                      </a:pPr>
                      <a:r>
                        <a:rPr lang="pt-PT" sz="1300" dirty="0" err="1">
                          <a:effectLst/>
                        </a:rPr>
                        <a:t>Coffee</a:t>
                      </a:r>
                      <a:r>
                        <a:rPr lang="pt-PT" sz="1300" dirty="0">
                          <a:effectLst/>
                        </a:rPr>
                        <a:t> Break </a:t>
                      </a:r>
                    </a:p>
                    <a:p>
                      <a:pPr algn="ctr">
                        <a:lnSpc>
                          <a:spcPct val="107000"/>
                        </a:lnSpc>
                        <a:spcAft>
                          <a:spcPts val="0"/>
                        </a:spcAft>
                      </a:pPr>
                      <a:r>
                        <a:rPr lang="pt-PT" sz="1300" dirty="0">
                          <a:effectLst/>
                        </a:rPr>
                        <a:t>(</a:t>
                      </a:r>
                      <a:r>
                        <a:rPr lang="pt-PT" sz="1300" dirty="0" err="1">
                          <a:effectLst/>
                        </a:rPr>
                        <a:t>15h00m</a:t>
                      </a:r>
                      <a:r>
                        <a:rPr lang="pt-PT" sz="1300" dirty="0">
                          <a:effectLst/>
                        </a:rPr>
                        <a:t> - </a:t>
                      </a:r>
                      <a:r>
                        <a:rPr lang="pt-PT" sz="1300" dirty="0" err="1">
                          <a:effectLst/>
                        </a:rPr>
                        <a:t>15h20m</a:t>
                      </a:r>
                      <a:r>
                        <a:rPr lang="pt-PT" sz="1300" dirty="0">
                          <a:effectLst/>
                        </a:rPr>
                        <a:t>)</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hMerge="1">
                  <a:txBody>
                    <a:bodyPr/>
                    <a:lstStyle/>
                    <a:p>
                      <a:endParaRPr lang="pt-PT"/>
                    </a:p>
                  </a:txBody>
                  <a:tcPr/>
                </a:tc>
                <a:tc hMerge="1">
                  <a:txBody>
                    <a:bodyPr/>
                    <a:lstStyle/>
                    <a:p>
                      <a:pPr algn="ctr">
                        <a:lnSpc>
                          <a:spcPct val="107000"/>
                        </a:lnSpc>
                        <a:spcAft>
                          <a:spcPts val="0"/>
                        </a:spcAft>
                      </a:pP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90043098"/>
                  </a:ext>
                </a:extLst>
              </a:tr>
              <a:tr h="1863870">
                <a:tc>
                  <a:txBody>
                    <a:bodyPr/>
                    <a:lstStyle/>
                    <a:p>
                      <a:pPr algn="ctr">
                        <a:lnSpc>
                          <a:spcPct val="107000"/>
                        </a:lnSpc>
                        <a:spcAft>
                          <a:spcPts val="0"/>
                        </a:spcAft>
                      </a:pPr>
                      <a:r>
                        <a:rPr lang="en-GB" sz="1300" dirty="0">
                          <a:effectLst/>
                        </a:rPr>
                        <a:t>Item 8.</a:t>
                      </a:r>
                      <a:endParaRPr lang="pt-PT" sz="1300" dirty="0">
                        <a:effectLst/>
                      </a:endParaRPr>
                    </a:p>
                    <a:p>
                      <a:pPr algn="ctr">
                        <a:lnSpc>
                          <a:spcPct val="107000"/>
                        </a:lnSpc>
                        <a:spcAft>
                          <a:spcPts val="0"/>
                        </a:spcAft>
                      </a:pPr>
                      <a:r>
                        <a:rPr lang="en-GB" sz="1300" dirty="0" err="1">
                          <a:effectLst/>
                        </a:rPr>
                        <a:t>EuPEO</a:t>
                      </a:r>
                      <a:r>
                        <a:rPr lang="en-GB" sz="1300" dirty="0">
                          <a:effectLst/>
                        </a:rPr>
                        <a:t> Next Stages</a:t>
                      </a:r>
                      <a:endParaRPr lang="pt-PT" sz="1300" dirty="0">
                        <a:effectLst/>
                      </a:endParaRPr>
                    </a:p>
                    <a:p>
                      <a:pPr algn="ctr">
                        <a:lnSpc>
                          <a:spcPct val="107000"/>
                        </a:lnSpc>
                        <a:spcAft>
                          <a:spcPts val="0"/>
                        </a:spcAft>
                      </a:pPr>
                      <a:r>
                        <a:rPr lang="pt-PT" sz="1300" dirty="0" err="1">
                          <a:effectLst/>
                        </a:rPr>
                        <a:t>15h20m-16h40m</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en-GB" sz="1300" dirty="0">
                          <a:effectLst/>
                        </a:rPr>
                        <a:t>National MSE Preparation Updates</a:t>
                      </a:r>
                      <a:endParaRPr lang="pt-PT" sz="1300" dirty="0">
                        <a:effectLst/>
                      </a:endParaRPr>
                    </a:p>
                    <a:p>
                      <a:pPr algn="ctr">
                        <a:lnSpc>
                          <a:spcPct val="107000"/>
                        </a:lnSpc>
                        <a:spcAft>
                          <a:spcPts val="0"/>
                        </a:spcAft>
                      </a:pPr>
                      <a:r>
                        <a:rPr lang="en-GB" sz="1300" dirty="0">
                          <a:effectLst/>
                        </a:rPr>
                        <a:t>(All Partners).</a:t>
                      </a:r>
                      <a:endParaRPr lang="pt-PT" sz="1300" dirty="0">
                        <a:effectLst/>
                      </a:endParaRPr>
                    </a:p>
                    <a:p>
                      <a:pPr algn="ctr">
                        <a:lnSpc>
                          <a:spcPct val="107000"/>
                        </a:lnSpc>
                        <a:spcAft>
                          <a:spcPts val="0"/>
                        </a:spcAft>
                      </a:pPr>
                      <a:r>
                        <a:rPr lang="en-GB" sz="1300" dirty="0">
                          <a:effectLst/>
                        </a:rPr>
                        <a:t> </a:t>
                      </a:r>
                      <a:endParaRPr lang="pt-PT" sz="1300" dirty="0">
                        <a:effectLst/>
                      </a:endParaRPr>
                    </a:p>
                    <a:p>
                      <a:pPr algn="ctr">
                        <a:lnSpc>
                          <a:spcPct val="107000"/>
                        </a:lnSpc>
                        <a:spcAft>
                          <a:spcPts val="0"/>
                        </a:spcAft>
                      </a:pPr>
                      <a:r>
                        <a:rPr lang="en-GB" sz="1300" dirty="0" err="1">
                          <a:effectLst/>
                        </a:rPr>
                        <a:t>EuPEO</a:t>
                      </a:r>
                      <a:r>
                        <a:rPr lang="en-GB" sz="1300" dirty="0">
                          <a:effectLst/>
                        </a:rPr>
                        <a:t> 5th TPM Munster Meeting</a:t>
                      </a:r>
                      <a:endParaRPr lang="pt-PT" sz="1300" dirty="0">
                        <a:effectLst/>
                      </a:endParaRPr>
                    </a:p>
                    <a:p>
                      <a:pPr algn="ctr">
                        <a:lnSpc>
                          <a:spcPct val="107000"/>
                        </a:lnSpc>
                        <a:spcAft>
                          <a:spcPts val="0"/>
                        </a:spcAft>
                      </a:pPr>
                      <a:r>
                        <a:rPr lang="en-GB" sz="1300" dirty="0">
                          <a:effectLst/>
                        </a:rPr>
                        <a:t>(Germany and Coordination).</a:t>
                      </a:r>
                      <a:endParaRPr lang="pt-PT" sz="1300" dirty="0">
                        <a:effectLst/>
                      </a:endParaRPr>
                    </a:p>
                    <a:p>
                      <a:pPr algn="ctr">
                        <a:lnSpc>
                          <a:spcPct val="107000"/>
                        </a:lnSpc>
                        <a:spcAft>
                          <a:spcPts val="0"/>
                        </a:spcAft>
                      </a:pPr>
                      <a:r>
                        <a:rPr lang="en-GB" sz="1300" dirty="0">
                          <a:effectLst/>
                        </a:rPr>
                        <a:t> </a:t>
                      </a:r>
                      <a:endParaRPr lang="pt-PT" sz="1300" dirty="0">
                        <a:effectLst/>
                      </a:endParaRPr>
                    </a:p>
                    <a:p>
                      <a:pPr algn="ctr">
                        <a:lnSpc>
                          <a:spcPct val="107000"/>
                        </a:lnSpc>
                        <a:spcAft>
                          <a:spcPts val="0"/>
                        </a:spcAft>
                      </a:pPr>
                      <a:r>
                        <a:rPr lang="en-GB" sz="1300" dirty="0">
                          <a:effectLst/>
                        </a:rPr>
                        <a:t>European MSE Preparation Updates and </a:t>
                      </a:r>
                      <a:r>
                        <a:rPr lang="en-GB" sz="1300" dirty="0" err="1">
                          <a:effectLst/>
                        </a:rPr>
                        <a:t>EuPEO</a:t>
                      </a:r>
                      <a:r>
                        <a:rPr lang="en-GB" sz="1300" dirty="0">
                          <a:effectLst/>
                        </a:rPr>
                        <a:t> IO5 (Final Report) timeline discussion.</a:t>
                      </a:r>
                      <a:endParaRPr lang="pt-PT" sz="1300" dirty="0">
                        <a:effectLst/>
                      </a:endParaRPr>
                    </a:p>
                    <a:p>
                      <a:pPr algn="ctr">
                        <a:lnSpc>
                          <a:spcPct val="107000"/>
                        </a:lnSpc>
                        <a:spcAft>
                          <a:spcPts val="0"/>
                        </a:spcAft>
                        <a:tabLst>
                          <a:tab pos="114935" algn="l"/>
                        </a:tabLst>
                      </a:pPr>
                      <a:r>
                        <a:rPr lang="en-GB" sz="1300" dirty="0">
                          <a:effectLst/>
                        </a:rPr>
                        <a:t>(All Partners).</a:t>
                      </a:r>
                    </a:p>
                    <a:p>
                      <a:pPr algn="ctr">
                        <a:lnSpc>
                          <a:spcPct val="107000"/>
                        </a:lnSpc>
                        <a:spcAft>
                          <a:spcPts val="0"/>
                        </a:spcAft>
                        <a:tabLst>
                          <a:tab pos="114935" algn="l"/>
                        </a:tabLst>
                      </a:pPr>
                      <a:r>
                        <a:rPr lang="en-GB" sz="1300" dirty="0">
                          <a:effectLst/>
                          <a:latin typeface="Calibri" panose="020F0502020204030204" pitchFamily="34" charset="0"/>
                          <a:ea typeface="Calibri" panose="020F0502020204030204" pitchFamily="34" charset="0"/>
                          <a:cs typeface="Times New Roman" panose="02020603050405020304" pitchFamily="18" charset="0"/>
                        </a:rPr>
                        <a:t>IO5 – Final </a:t>
                      </a:r>
                      <a:r>
                        <a:rPr lang="en-GB" sz="1300" dirty="0" err="1">
                          <a:effectLst/>
                          <a:latin typeface="Calibri" panose="020F0502020204030204" pitchFamily="34" charset="0"/>
                          <a:ea typeface="Calibri" panose="020F0502020204030204" pitchFamily="34" charset="0"/>
                          <a:cs typeface="Times New Roman" panose="02020603050405020304" pitchFamily="18" charset="0"/>
                        </a:rPr>
                        <a:t>EuPEO</a:t>
                      </a:r>
                      <a:r>
                        <a:rPr lang="en-GB" sz="1300" dirty="0">
                          <a:effectLst/>
                          <a:latin typeface="Calibri" panose="020F0502020204030204" pitchFamily="34" charset="0"/>
                          <a:ea typeface="Calibri" panose="020F0502020204030204" pitchFamily="34" charset="0"/>
                          <a:cs typeface="Times New Roman" panose="02020603050405020304" pitchFamily="18" charset="0"/>
                        </a:rPr>
                        <a:t> Report (FMH/SPEF/EUPEA)</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tabLst>
                          <a:tab pos="114935" algn="l"/>
                        </a:tabLst>
                      </a:pPr>
                      <a:r>
                        <a:rPr lang="en-GB" sz="1300">
                          <a:effectLst/>
                        </a:rPr>
                        <a:t> </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3280353318"/>
                  </a:ext>
                </a:extLst>
              </a:tr>
              <a:tr h="1031382">
                <a:tc>
                  <a:txBody>
                    <a:bodyPr/>
                    <a:lstStyle/>
                    <a:p>
                      <a:pPr algn="ctr">
                        <a:lnSpc>
                          <a:spcPct val="107000"/>
                        </a:lnSpc>
                        <a:spcAft>
                          <a:spcPts val="0"/>
                        </a:spcAft>
                      </a:pPr>
                      <a:r>
                        <a:rPr lang="en-GB" sz="1300">
                          <a:effectLst/>
                        </a:rPr>
                        <a:t>Item 9.</a:t>
                      </a:r>
                      <a:endParaRPr lang="pt-PT" sz="1300">
                        <a:effectLst/>
                      </a:endParaRPr>
                    </a:p>
                    <a:p>
                      <a:pPr algn="ctr">
                        <a:lnSpc>
                          <a:spcPct val="107000"/>
                        </a:lnSpc>
                        <a:spcAft>
                          <a:spcPts val="0"/>
                        </a:spcAft>
                      </a:pPr>
                      <a:r>
                        <a:rPr lang="en-GB" sz="1300">
                          <a:effectLst/>
                        </a:rPr>
                        <a:t>EuPEO Feedback and Dissemination</a:t>
                      </a:r>
                      <a:endParaRPr lang="pt-PT" sz="1300">
                        <a:effectLst/>
                      </a:endParaRPr>
                    </a:p>
                    <a:p>
                      <a:pPr algn="ctr">
                        <a:lnSpc>
                          <a:spcPct val="107000"/>
                        </a:lnSpc>
                        <a:spcAft>
                          <a:spcPts val="0"/>
                        </a:spcAft>
                      </a:pPr>
                      <a:r>
                        <a:rPr lang="en-GB" sz="1300">
                          <a:effectLst/>
                        </a:rPr>
                        <a:t> </a:t>
                      </a:r>
                      <a:endParaRPr lang="pt-PT" sz="1300">
                        <a:effectLst/>
                      </a:endParaRPr>
                    </a:p>
                    <a:p>
                      <a:pPr algn="ctr">
                        <a:lnSpc>
                          <a:spcPct val="107000"/>
                        </a:lnSpc>
                        <a:spcAft>
                          <a:spcPts val="0"/>
                        </a:spcAft>
                      </a:pPr>
                      <a:r>
                        <a:rPr lang="en-GB" sz="1300">
                          <a:effectLst/>
                        </a:rPr>
                        <a:t>16h40m-17h00m</a:t>
                      </a:r>
                      <a:endParaRPr lang="pt-PT" sz="130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tabLst>
                          <a:tab pos="114935" algn="l"/>
                        </a:tabLst>
                      </a:pPr>
                      <a:r>
                        <a:rPr lang="en-GB" sz="1300" dirty="0">
                          <a:effectLst/>
                        </a:rPr>
                        <a:t>Clarification of </a:t>
                      </a:r>
                      <a:r>
                        <a:rPr lang="en-GB" sz="1300" dirty="0" err="1">
                          <a:effectLst/>
                        </a:rPr>
                        <a:t>EuPEO</a:t>
                      </a:r>
                      <a:r>
                        <a:rPr lang="en-GB" sz="1300" dirty="0">
                          <a:effectLst/>
                        </a:rPr>
                        <a:t> Feedback Process to Schools</a:t>
                      </a:r>
                      <a:endParaRPr lang="pt-PT" sz="1300" dirty="0">
                        <a:effectLst/>
                      </a:endParaRPr>
                    </a:p>
                    <a:p>
                      <a:pPr algn="ctr">
                        <a:lnSpc>
                          <a:spcPct val="107000"/>
                        </a:lnSpc>
                        <a:spcAft>
                          <a:spcPts val="0"/>
                        </a:spcAft>
                        <a:tabLst>
                          <a:tab pos="114935" algn="l"/>
                        </a:tabLst>
                      </a:pPr>
                      <a:r>
                        <a:rPr lang="en-GB" sz="1300" dirty="0">
                          <a:effectLst/>
                        </a:rPr>
                        <a:t> </a:t>
                      </a:r>
                      <a:endParaRPr lang="pt-PT" sz="1300" dirty="0">
                        <a:effectLst/>
                      </a:endParaRPr>
                    </a:p>
                    <a:p>
                      <a:pPr algn="ctr">
                        <a:lnSpc>
                          <a:spcPct val="107000"/>
                        </a:lnSpc>
                        <a:spcAft>
                          <a:spcPts val="0"/>
                        </a:spcAft>
                        <a:tabLst>
                          <a:tab pos="114935" algn="l"/>
                        </a:tabLst>
                      </a:pPr>
                      <a:r>
                        <a:rPr lang="en-GB" sz="1300" dirty="0" err="1">
                          <a:effectLst/>
                        </a:rPr>
                        <a:t>EuPEO</a:t>
                      </a:r>
                      <a:r>
                        <a:rPr lang="en-GB" sz="1300" dirty="0">
                          <a:effectLst/>
                        </a:rPr>
                        <a:t> Special Issue proposal to the European Physical Education Review</a:t>
                      </a:r>
                      <a:endParaRPr lang="pt-PT" sz="1300" dirty="0">
                        <a:effectLst/>
                      </a:endParaRPr>
                    </a:p>
                    <a:p>
                      <a:pPr algn="ctr">
                        <a:lnSpc>
                          <a:spcPct val="107000"/>
                        </a:lnSpc>
                        <a:spcAft>
                          <a:spcPts val="0"/>
                        </a:spcAft>
                      </a:pPr>
                      <a:r>
                        <a:rPr lang="en-GB" sz="1300" dirty="0">
                          <a:effectLst/>
                        </a:rPr>
                        <a:t>(FMH and SPEF)</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tc>
                  <a:txBody>
                    <a:bodyPr/>
                    <a:lstStyle/>
                    <a:p>
                      <a:pPr algn="ctr">
                        <a:lnSpc>
                          <a:spcPct val="107000"/>
                        </a:lnSpc>
                        <a:spcAft>
                          <a:spcPts val="0"/>
                        </a:spcAft>
                      </a:pPr>
                      <a:r>
                        <a:rPr lang="en-GB" sz="1300" dirty="0">
                          <a:effectLst/>
                        </a:rPr>
                        <a:t> </a:t>
                      </a:r>
                      <a:endParaRPr lang="pt-P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259" marR="35259" marT="0" marB="0"/>
                </a:tc>
                <a:extLst>
                  <a:ext uri="{0D108BD9-81ED-4DB2-BD59-A6C34878D82A}">
                    <a16:rowId xmlns:a16="http://schemas.microsoft.com/office/drawing/2014/main" val="779420360"/>
                  </a:ext>
                </a:extLst>
              </a:tr>
              <a:tr h="336044">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tab pos="116205" algn="l"/>
                        </a:tabLst>
                        <a:defRPr/>
                      </a:pPr>
                      <a:r>
                        <a:rPr lang="en-GB" sz="1300" dirty="0">
                          <a:effectLst/>
                          <a:highlight>
                            <a:srgbClr val="FFFF00"/>
                          </a:highlight>
                        </a:rPr>
                        <a:t>( </a:t>
                      </a:r>
                      <a:r>
                        <a:rPr lang="en-GB" sz="1300" dirty="0" err="1">
                          <a:effectLst/>
                          <a:highlight>
                            <a:srgbClr val="FFFF00"/>
                          </a:highlight>
                        </a:rPr>
                        <a:t>17h00m-17h30m</a:t>
                      </a:r>
                      <a:r>
                        <a:rPr lang="en-GB" sz="1300" dirty="0">
                          <a:effectLst/>
                          <a:highlight>
                            <a:srgbClr val="FFFF00"/>
                          </a:highlight>
                        </a:rPr>
                        <a:t>) Administrative and Financial issues bilateral discussions (by appointment, </a:t>
                      </a:r>
                      <a:r>
                        <a:rPr lang="en-GB" sz="1300" dirty="0" err="1">
                          <a:effectLst/>
                          <a:highlight>
                            <a:srgbClr val="FFFF00"/>
                          </a:highlight>
                        </a:rPr>
                        <a:t>15min</a:t>
                      </a:r>
                      <a:r>
                        <a:rPr lang="en-GB" sz="1300" dirty="0">
                          <a:effectLst/>
                          <a:highlight>
                            <a:srgbClr val="FFFF00"/>
                          </a:highlight>
                        </a:rPr>
                        <a:t>/slots) </a:t>
                      </a:r>
                      <a:endParaRPr lang="pt-PT" sz="1300" dirty="0">
                        <a:effectLst/>
                      </a:endParaRPr>
                    </a:p>
                  </a:txBody>
                  <a:tcPr marL="35259" marR="35259" marT="0" marB="0"/>
                </a:tc>
                <a:tc hMerge="1">
                  <a:txBody>
                    <a:bodyPr/>
                    <a:lstStyle/>
                    <a:p>
                      <a:endParaRPr lang="pt-PT"/>
                    </a:p>
                  </a:txBody>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tab pos="116205" algn="l"/>
                        </a:tabLst>
                        <a:defRPr/>
                      </a:pPr>
                      <a:endParaRPr lang="pt-PT" sz="1300" dirty="0">
                        <a:effectLst/>
                      </a:endParaRPr>
                    </a:p>
                  </a:txBody>
                  <a:tcPr marL="35259" marR="35259" marT="0" marB="0"/>
                </a:tc>
                <a:extLst>
                  <a:ext uri="{0D108BD9-81ED-4DB2-BD59-A6C34878D82A}">
                    <a16:rowId xmlns:a16="http://schemas.microsoft.com/office/drawing/2014/main" val="2049799983"/>
                  </a:ext>
                </a:extLst>
              </a:tr>
            </a:tbl>
          </a:graphicData>
        </a:graphic>
      </p:graphicFrame>
    </p:spTree>
    <p:extLst>
      <p:ext uri="{BB962C8B-B14F-4D97-AF65-F5344CB8AC3E}">
        <p14:creationId xmlns:p14="http://schemas.microsoft.com/office/powerpoint/2010/main" val="45457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stretch>
            <a:fillRect/>
          </a:stretch>
        </p:blipFill>
        <p:spPr>
          <a:xfrm>
            <a:off x="54864" y="283913"/>
            <a:ext cx="1865376" cy="1379793"/>
          </a:xfrm>
          <a:prstGeom prst="rect">
            <a:avLst/>
          </a:prstGeom>
        </p:spPr>
      </p:pic>
      <p:pic>
        <p:nvPicPr>
          <p:cNvPr id="1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332" y="1222062"/>
            <a:ext cx="1542343" cy="441644"/>
          </a:xfrm>
          <a:prstGeom prst="rect">
            <a:avLst/>
          </a:prstGeom>
          <a:noFill/>
          <a:extLst>
            <a:ext uri="{909E8E84-426E-40DD-AFC4-6F175D3DCCD1}">
              <a14:hiddenFill xmlns:a14="http://schemas.microsoft.com/office/drawing/2010/main">
                <a:solidFill>
                  <a:srgbClr val="FFFFFF"/>
                </a:solidFill>
              </a14:hiddenFill>
            </a:ext>
          </a:extLst>
        </p:spPr>
      </p:pic>
      <p:sp>
        <p:nvSpPr>
          <p:cNvPr id="8" name="Rectângulo 14">
            <a:extLst>
              <a:ext uri="{FF2B5EF4-FFF2-40B4-BE49-F238E27FC236}">
                <a16:creationId xmlns:a16="http://schemas.microsoft.com/office/drawing/2014/main" id="{2BE5D438-8824-7344-AC66-A99CA171258C}"/>
              </a:ext>
            </a:extLst>
          </p:cNvPr>
          <p:cNvSpPr/>
          <p:nvPr/>
        </p:nvSpPr>
        <p:spPr>
          <a:xfrm>
            <a:off x="3803904" y="-4262"/>
            <a:ext cx="5340096" cy="1679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err="1">
                <a:solidFill>
                  <a:schemeClr val="tx2"/>
                </a:solidFill>
              </a:rPr>
              <a:t>EuPEO</a:t>
            </a:r>
            <a:r>
              <a:rPr lang="en-GB" sz="2400" b="1" dirty="0">
                <a:solidFill>
                  <a:schemeClr val="tx2"/>
                </a:solidFill>
              </a:rPr>
              <a:t> 4</a:t>
            </a:r>
            <a:r>
              <a:rPr lang="en-GB" sz="2400" b="1" baseline="30000" dirty="0">
                <a:solidFill>
                  <a:schemeClr val="tx2"/>
                </a:solidFill>
              </a:rPr>
              <a:t>th</a:t>
            </a:r>
            <a:r>
              <a:rPr lang="en-GB" sz="2400" b="1" dirty="0">
                <a:solidFill>
                  <a:schemeClr val="tx2"/>
                </a:solidFill>
              </a:rPr>
              <a:t> Transnational Project Meeting </a:t>
            </a:r>
          </a:p>
          <a:p>
            <a:pPr algn="ctr">
              <a:defRPr/>
            </a:pPr>
            <a:r>
              <a:rPr lang="en-GB" sz="2400" b="1" dirty="0">
                <a:solidFill>
                  <a:schemeClr val="tx2"/>
                </a:solidFill>
              </a:rPr>
              <a:t>On-line (replacing  Munster postponed to </a:t>
            </a:r>
            <a:r>
              <a:rPr lang="en-GB" sz="2400" b="1" dirty="0" err="1">
                <a:solidFill>
                  <a:schemeClr val="tx2"/>
                </a:solidFill>
              </a:rPr>
              <a:t>Magglingen</a:t>
            </a:r>
            <a:r>
              <a:rPr lang="en-GB" sz="2400" b="1" dirty="0">
                <a:solidFill>
                  <a:schemeClr val="tx2"/>
                </a:solidFill>
              </a:rPr>
              <a:t>),</a:t>
            </a:r>
            <a:r>
              <a:rPr lang="en-GB" sz="2400" dirty="0">
                <a:solidFill>
                  <a:schemeClr val="tx2"/>
                </a:solidFill>
              </a:rPr>
              <a:t> </a:t>
            </a:r>
            <a:r>
              <a:rPr lang="en-GB" sz="2400" b="1" dirty="0">
                <a:solidFill>
                  <a:schemeClr val="tx2"/>
                </a:solidFill>
              </a:rPr>
              <a:t>15-16 June 2020</a:t>
            </a:r>
            <a:endParaRPr lang="en-GB" altLang="pt-PT" sz="2400" dirty="0">
              <a:solidFill>
                <a:schemeClr val="tx2"/>
              </a:solidFill>
              <a:latin typeface="Tahoma" panose="020B0604030504040204" pitchFamily="34" charset="0"/>
            </a:endParaRPr>
          </a:p>
        </p:txBody>
      </p:sp>
      <p:graphicFrame>
        <p:nvGraphicFramePr>
          <p:cNvPr id="3" name="Tabela 2">
            <a:extLst>
              <a:ext uri="{FF2B5EF4-FFF2-40B4-BE49-F238E27FC236}">
                <a16:creationId xmlns:a16="http://schemas.microsoft.com/office/drawing/2014/main" id="{2655ABAE-41CE-0248-BE67-B17099CB7ABA}"/>
              </a:ext>
            </a:extLst>
          </p:cNvPr>
          <p:cNvGraphicFramePr>
            <a:graphicFrameLocks noGrp="1"/>
          </p:cNvGraphicFramePr>
          <p:nvPr>
            <p:extLst>
              <p:ext uri="{D42A27DB-BD31-4B8C-83A1-F6EECF244321}">
                <p14:modId xmlns:p14="http://schemas.microsoft.com/office/powerpoint/2010/main" val="4074053751"/>
              </p:ext>
            </p:extLst>
          </p:nvPr>
        </p:nvGraphicFramePr>
        <p:xfrm>
          <a:off x="521208" y="2754312"/>
          <a:ext cx="8101584" cy="2698878"/>
        </p:xfrm>
        <a:graphic>
          <a:graphicData uri="http://schemas.openxmlformats.org/drawingml/2006/table">
            <a:tbl>
              <a:tblPr bandRow="1">
                <a:tableStyleId>{5C22544A-7EE6-4342-B048-85BDC9FD1C3A}</a:tableStyleId>
              </a:tblPr>
              <a:tblGrid>
                <a:gridCol w="8101584">
                  <a:extLst>
                    <a:ext uri="{9D8B030D-6E8A-4147-A177-3AD203B41FA5}">
                      <a16:colId xmlns:a16="http://schemas.microsoft.com/office/drawing/2014/main" val="1693854227"/>
                    </a:ext>
                  </a:extLst>
                </a:gridCol>
              </a:tblGrid>
              <a:tr h="588210">
                <a:tc>
                  <a:txBody>
                    <a:bodyPr/>
                    <a:lstStyle/>
                    <a:p>
                      <a:pPr algn="ctr">
                        <a:lnSpc>
                          <a:spcPct val="107000"/>
                        </a:lnSpc>
                        <a:spcAft>
                          <a:spcPts val="0"/>
                        </a:spcAft>
                      </a:pPr>
                      <a:r>
                        <a:rPr lang="en-GB" sz="2800" dirty="0">
                          <a:effectLst/>
                        </a:rPr>
                        <a:t>Item 2.</a:t>
                      </a:r>
                      <a:endParaRPr lang="pt-PT" sz="2800" dirty="0">
                        <a:effectLst/>
                      </a:endParaRPr>
                    </a:p>
                    <a:p>
                      <a:pPr algn="ctr">
                        <a:lnSpc>
                          <a:spcPct val="107000"/>
                        </a:lnSpc>
                        <a:spcAft>
                          <a:spcPts val="0"/>
                        </a:spcAft>
                      </a:pPr>
                      <a:r>
                        <a:rPr lang="en-GB" sz="2800" dirty="0">
                          <a:effectLst/>
                        </a:rPr>
                        <a:t>Administrative and Financial Report</a:t>
                      </a:r>
                      <a:endParaRPr lang="pt-PT" sz="2800" dirty="0">
                        <a:effectLst/>
                      </a:endParaRPr>
                    </a:p>
                    <a:p>
                      <a:pPr algn="ctr">
                        <a:lnSpc>
                          <a:spcPct val="107000"/>
                        </a:lnSpc>
                        <a:spcAft>
                          <a:spcPts val="0"/>
                        </a:spcAft>
                      </a:pPr>
                      <a:r>
                        <a:rPr lang="en-GB" sz="2800" dirty="0" err="1">
                          <a:effectLst/>
                        </a:rPr>
                        <a:t>9h30m-10h30m</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1424209067"/>
                  </a:ext>
                </a:extLst>
              </a:tr>
              <a:tr h="588210">
                <a:tc>
                  <a:txBody>
                    <a:bodyPr/>
                    <a:lstStyle/>
                    <a:p>
                      <a:pPr algn="ctr">
                        <a:lnSpc>
                          <a:spcPct val="107000"/>
                        </a:lnSpc>
                        <a:spcAft>
                          <a:spcPts val="0"/>
                        </a:spcAft>
                      </a:pPr>
                      <a:r>
                        <a:rPr lang="en-GB" sz="2800" dirty="0">
                          <a:effectLst/>
                        </a:rPr>
                        <a:t>Update Partners on the Administrative and Financial Aspects</a:t>
                      </a:r>
                      <a:endParaRPr lang="pt-PT" sz="2800" dirty="0">
                        <a:effectLst/>
                      </a:endParaRPr>
                    </a:p>
                    <a:p>
                      <a:pPr algn="ctr">
                        <a:lnSpc>
                          <a:spcPct val="107000"/>
                        </a:lnSpc>
                        <a:spcAft>
                          <a:spcPts val="0"/>
                        </a:spcAft>
                      </a:pPr>
                      <a:r>
                        <a:rPr lang="en-GB" sz="2800" dirty="0">
                          <a:effectLst/>
                        </a:rPr>
                        <a:t>(FMH – </a:t>
                      </a:r>
                      <a:r>
                        <a:rPr lang="en-GB" sz="2800" dirty="0" err="1">
                          <a:effectLst/>
                        </a:rPr>
                        <a:t>Andreia</a:t>
                      </a:r>
                      <a:r>
                        <a:rPr lang="en-GB" sz="2800" dirty="0">
                          <a:effectLst/>
                        </a:rPr>
                        <a:t> Sousa)</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7" marR="30847" marT="0" marB="0"/>
                </a:tc>
                <a:extLst>
                  <a:ext uri="{0D108BD9-81ED-4DB2-BD59-A6C34878D82A}">
                    <a16:rowId xmlns:a16="http://schemas.microsoft.com/office/drawing/2014/main" val="868450188"/>
                  </a:ext>
                </a:extLst>
              </a:tr>
            </a:tbl>
          </a:graphicData>
        </a:graphic>
      </p:graphicFrame>
    </p:spTree>
    <p:extLst>
      <p:ext uri="{BB962C8B-B14F-4D97-AF65-F5344CB8AC3E}">
        <p14:creationId xmlns:p14="http://schemas.microsoft.com/office/powerpoint/2010/main" val="217907725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5461</Words>
  <Application>Microsoft Office PowerPoint</Application>
  <PresentationFormat>Apresentação no Ecrã (4:3)</PresentationFormat>
  <Paragraphs>758</Paragraphs>
  <Slides>59</Slides>
  <Notes>10</Notes>
  <HiddenSlides>0</HiddenSlides>
  <MMClips>0</MMClips>
  <ScaleCrop>false</ScaleCrop>
  <HeadingPairs>
    <vt:vector size="8" baseType="variant">
      <vt:variant>
        <vt:lpstr>Tipos de letra usados</vt:lpstr>
      </vt:variant>
      <vt:variant>
        <vt:i4>8</vt:i4>
      </vt:variant>
      <vt:variant>
        <vt:lpstr>Tema</vt:lpstr>
      </vt:variant>
      <vt:variant>
        <vt:i4>1</vt:i4>
      </vt:variant>
      <vt:variant>
        <vt:lpstr>Servidores OLE incorporados</vt:lpstr>
      </vt:variant>
      <vt:variant>
        <vt:i4>1</vt:i4>
      </vt:variant>
      <vt:variant>
        <vt:lpstr>Títulos dos diapositivos</vt:lpstr>
      </vt:variant>
      <vt:variant>
        <vt:i4>59</vt:i4>
      </vt:variant>
    </vt:vector>
  </HeadingPairs>
  <TitlesOfParts>
    <vt:vector size="69" baseType="lpstr">
      <vt:lpstr>Arial</vt:lpstr>
      <vt:lpstr>Calibri</vt:lpstr>
      <vt:lpstr>Calibri Light</vt:lpstr>
      <vt:lpstr>Courier New</vt:lpstr>
      <vt:lpstr>Tahoma</vt:lpstr>
      <vt:lpstr>Times New Roman</vt:lpstr>
      <vt:lpstr>Verdana</vt:lpstr>
      <vt:lpstr>Wingdings</vt:lpstr>
      <vt:lpstr>Tema do Office</vt:lpstr>
      <vt:lpstr>Objeto da Shell do Packager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EuLAS-T original structure: problems</vt:lpstr>
      <vt:lpstr>Apresentação do PowerPoint</vt:lpstr>
      <vt:lpstr>Apresentação do PowerPoint</vt:lpstr>
      <vt:lpstr>EuLAS-T redefined structure</vt:lpstr>
      <vt:lpstr>Apresentação do PowerPoint</vt:lpstr>
      <vt:lpstr>EuLAS-T Key Recommendations and Possible Decisions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Onofre</dc:creator>
  <cp:lastModifiedBy>Dora Carolo</cp:lastModifiedBy>
  <cp:revision>326</cp:revision>
  <dcterms:created xsi:type="dcterms:W3CDTF">2017-05-17T07:54:17Z</dcterms:created>
  <dcterms:modified xsi:type="dcterms:W3CDTF">2021-01-12T15:47:58Z</dcterms:modified>
</cp:coreProperties>
</file>